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_rels/notesSlide40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notesSlide40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media/image25.png" ContentType="image/png"/>
  <Override PartName="/ppt/media/image2.gif" ContentType="image/gif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0.png" ContentType="image/png"/>
  <Override PartName="/ppt/media/image1.jpeg" ContentType="image/jpeg"/>
  <Override PartName="/ppt/media/image47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29.png" ContentType="image/png"/>
  <Override PartName="/ppt/media/image6.png" ContentType="image/png"/>
  <Override PartName="/ppt/media/image36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31.png" ContentType="image/png"/>
  <Override PartName="/ppt/media/image43.png" ContentType="image/png"/>
  <Override PartName="/ppt/media/image32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slide" Target="slides/slide30.xml"/><Relationship Id="rId44" Type="http://schemas.openxmlformats.org/officeDocument/2006/relationships/slide" Target="slides/slide31.xml"/><Relationship Id="rId45" Type="http://schemas.openxmlformats.org/officeDocument/2006/relationships/slide" Target="slides/slide32.xml"/><Relationship Id="rId46" Type="http://schemas.openxmlformats.org/officeDocument/2006/relationships/slide" Target="slides/slide33.xml"/><Relationship Id="rId47" Type="http://schemas.openxmlformats.org/officeDocument/2006/relationships/slide" Target="slides/slide34.xml"/><Relationship Id="rId48" Type="http://schemas.openxmlformats.org/officeDocument/2006/relationships/slide" Target="slides/slide35.xml"/><Relationship Id="rId49" Type="http://schemas.openxmlformats.org/officeDocument/2006/relationships/slide" Target="slides/slide36.xml"/><Relationship Id="rId50" Type="http://schemas.openxmlformats.org/officeDocument/2006/relationships/slide" Target="slides/slide37.xml"/><Relationship Id="rId51" Type="http://schemas.openxmlformats.org/officeDocument/2006/relationships/slide" Target="slides/slide38.xml"/><Relationship Id="rId52" Type="http://schemas.openxmlformats.org/officeDocument/2006/relationships/slide" Target="slides/slide39.xml"/><Relationship Id="rId53" Type="http://schemas.openxmlformats.org/officeDocument/2006/relationships/slide" Target="slides/slide40.xml"/><Relationship Id="rId54" Type="http://schemas.openxmlformats.org/officeDocument/2006/relationships/slide" Target="slides/slide41.xml"/><Relationship Id="rId55" Type="http://schemas.openxmlformats.org/officeDocument/2006/relationships/slide" Target="slides/slide42.xml"/><Relationship Id="rId56" Type="http://schemas.openxmlformats.org/officeDocument/2006/relationships/slide" Target="slides/slide43.xml"/><Relationship Id="rId57" Type="http://schemas.openxmlformats.org/officeDocument/2006/relationships/slide" Target="slides/slide4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E" sz="4400" spc="-1" strike="noStrike">
                <a:latin typeface="Arial"/>
              </a:rPr>
              <a:t>Click </a:t>
            </a:r>
            <a:r>
              <a:rPr b="0" lang="en-IE" sz="4400" spc="-1" strike="noStrike">
                <a:latin typeface="Arial"/>
              </a:rPr>
              <a:t>to </a:t>
            </a:r>
            <a:r>
              <a:rPr b="0" lang="en-IE" sz="4400" spc="-1" strike="noStrike">
                <a:latin typeface="Arial"/>
              </a:rPr>
              <a:t>move </a:t>
            </a:r>
            <a:r>
              <a:rPr b="0" lang="en-IE" sz="4400" spc="-1" strike="noStrike">
                <a:latin typeface="Arial"/>
              </a:rPr>
              <a:t>the </a:t>
            </a:r>
            <a:r>
              <a:rPr b="0" lang="en-IE" sz="4400" spc="-1" strike="noStrike">
                <a:latin typeface="Arial"/>
              </a:rPr>
              <a:t>slide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E" sz="2000" spc="-1" strike="noStrike">
                <a:latin typeface="Arial"/>
              </a:rPr>
              <a:t>Click to edit </a:t>
            </a:r>
            <a:r>
              <a:rPr b="0" lang="en-IE" sz="2000" spc="-1" strike="noStrike">
                <a:latin typeface="Arial"/>
              </a:rPr>
              <a:t>the notes </a:t>
            </a:r>
            <a:r>
              <a:rPr b="0" lang="en-IE" sz="2000" spc="-1" strike="noStrike">
                <a:latin typeface="Arial"/>
              </a:rPr>
              <a:t>format</a:t>
            </a:r>
            <a:endParaRPr b="0" lang="en-IE" sz="2000" spc="-1" strike="noStrike"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E" sz="1400" spc="-1" strike="noStrike">
                <a:latin typeface="Times New Roman"/>
              </a:rPr>
              <a:t>&lt;header&gt;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42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E" sz="1400" spc="-1" strike="noStrike">
                <a:latin typeface="Times New Roman"/>
              </a:rPr>
              <a:t>&lt;date/time&gt;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42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E" sz="1400" spc="-1" strike="noStrike">
                <a:latin typeface="Times New Roman"/>
              </a:rPr>
              <a:t>&lt;footer&gt;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42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A3C4B55-7627-4752-825D-79C3B4CCE9EA}" type="slidenum">
              <a:rPr b="0" lang="en-IE" sz="1400" spc="-1" strike="noStrike">
                <a:latin typeface="Times New Roman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5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E" sz="2000" spc="-1" strike="noStrike">
              <a:latin typeface="Arial"/>
            </a:endParaRPr>
          </a:p>
        </p:txBody>
      </p:sp>
      <p:sp>
        <p:nvSpPr>
          <p:cNvPr id="600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0E94D83-606F-470E-8EAD-0559E20F3111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E" sz="12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6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E" sz="2000" spc="-1" strike="noStrike">
              <a:latin typeface="Arial"/>
            </a:endParaRPr>
          </a:p>
        </p:txBody>
      </p:sp>
      <p:sp>
        <p:nvSpPr>
          <p:cNvPr id="60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3B9C247-3EB8-4F54-B709-9EF045DF3E98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E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It is likely that miRNAs naturally build regulatory networks that control different cellular functions,</a:t>
            </a:r>
            <a:endParaRPr b="0" lang="en-IE" sz="1200" spc="-1" strike="noStrike">
              <a:latin typeface="Arial"/>
            </a:endParaRPr>
          </a:p>
        </p:txBody>
      </p:sp>
      <p:sp>
        <p:nvSpPr>
          <p:cNvPr id="594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1125718-0CD8-4665-9923-7DB19518290A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E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5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It is likely that miRNAs naturally build regulatory networks that control different cellular functions,</a:t>
            </a:r>
            <a:endParaRPr b="0" lang="en-IE" sz="1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1" lang="en-IE" sz="2000" spc="-1" strike="noStrike">
                <a:solidFill>
                  <a:srgbClr val="000000"/>
                </a:solidFill>
                <a:latin typeface="+mn-lt"/>
                <a:ea typeface="+mn-ea"/>
              </a:rPr>
              <a:t>mathematical representation of a network and it describes the relationship between lines and points</a:t>
            </a:r>
            <a:endParaRPr b="0" lang="en-IE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endParaRPr b="0" lang="en-IE" sz="2000" spc="-1" strike="noStrike">
              <a:latin typeface="Arial"/>
            </a:endParaRPr>
          </a:p>
        </p:txBody>
      </p:sp>
      <p:sp>
        <p:nvSpPr>
          <p:cNvPr id="597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1401416-774B-4DA6-9C30-EAA323AA6088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E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8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E" sz="1800" spc="-1" strike="noStrike">
                <a:latin typeface="Arial"/>
              </a:rPr>
              <a:t>Click to edit the title text </a:t>
            </a:r>
            <a:r>
              <a:rPr b="0" lang="en-IE" sz="1800" spc="-1" strike="noStrike">
                <a:latin typeface="Arial"/>
              </a:rPr>
              <a:t>format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E" sz="4400" spc="-1" strike="noStrike">
                <a:latin typeface="Arial"/>
              </a:rPr>
              <a:t>Click </a:t>
            </a:r>
            <a:r>
              <a:rPr b="0" lang="en-IE" sz="4400" spc="-1" strike="noStrike">
                <a:latin typeface="Arial"/>
              </a:rPr>
              <a:t>to edit </a:t>
            </a:r>
            <a:r>
              <a:rPr b="0" lang="en-IE" sz="4400" spc="-1" strike="noStrike">
                <a:latin typeface="Arial"/>
              </a:rPr>
              <a:t>the </a:t>
            </a:r>
            <a:r>
              <a:rPr b="0" lang="en-IE" sz="4400" spc="-1" strike="noStrike">
                <a:latin typeface="Arial"/>
              </a:rPr>
              <a:t>title </a:t>
            </a:r>
            <a:r>
              <a:rPr b="0" lang="en-IE" sz="4400" spc="-1" strike="noStrike">
                <a:latin typeface="Arial"/>
              </a:rPr>
              <a:t>text </a:t>
            </a:r>
            <a:r>
              <a:rPr b="0" lang="en-IE" sz="4400" spc="-1" strike="noStrike">
                <a:latin typeface="Arial"/>
              </a:rPr>
              <a:t>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E" sz="4400" spc="-1" strike="noStrike">
                <a:latin typeface="Arial"/>
              </a:rPr>
              <a:t>Click </a:t>
            </a:r>
            <a:r>
              <a:rPr b="0" lang="en-IE" sz="4400" spc="-1" strike="noStrike">
                <a:latin typeface="Arial"/>
              </a:rPr>
              <a:t>to edit </a:t>
            </a:r>
            <a:r>
              <a:rPr b="0" lang="en-IE" sz="4400" spc="-1" strike="noStrike">
                <a:latin typeface="Arial"/>
              </a:rPr>
              <a:t>the </a:t>
            </a:r>
            <a:r>
              <a:rPr b="0" lang="en-IE" sz="4400" spc="-1" strike="noStrike">
                <a:latin typeface="Arial"/>
              </a:rPr>
              <a:t>title </a:t>
            </a:r>
            <a:r>
              <a:rPr b="0" lang="en-IE" sz="4400" spc="-1" strike="noStrike">
                <a:latin typeface="Arial"/>
              </a:rPr>
              <a:t>text </a:t>
            </a:r>
            <a:r>
              <a:rPr b="0" lang="en-IE" sz="4400" spc="-1" strike="noStrike">
                <a:latin typeface="Arial"/>
              </a:rPr>
              <a:t>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E" sz="4400" spc="-1" strike="noStrike">
                <a:latin typeface="Arial"/>
              </a:rPr>
              <a:t>Click </a:t>
            </a:r>
            <a:r>
              <a:rPr b="0" lang="en-IE" sz="4400" spc="-1" strike="noStrike">
                <a:latin typeface="Arial"/>
              </a:rPr>
              <a:t>to edit </a:t>
            </a:r>
            <a:r>
              <a:rPr b="0" lang="en-IE" sz="4400" spc="-1" strike="noStrike">
                <a:latin typeface="Arial"/>
              </a:rPr>
              <a:t>the </a:t>
            </a:r>
            <a:r>
              <a:rPr b="0" lang="en-IE" sz="4400" spc="-1" strike="noStrike">
                <a:latin typeface="Arial"/>
              </a:rPr>
              <a:t>title </a:t>
            </a:r>
            <a:r>
              <a:rPr b="0" lang="en-IE" sz="4400" spc="-1" strike="noStrike">
                <a:latin typeface="Arial"/>
              </a:rPr>
              <a:t>text </a:t>
            </a:r>
            <a:r>
              <a:rPr b="0" lang="en-IE" sz="4400" spc="-1" strike="noStrike">
                <a:latin typeface="Arial"/>
              </a:rPr>
              <a:t>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E" sz="4400" spc="-1" strike="noStrike">
                <a:latin typeface="Arial"/>
              </a:rPr>
              <a:t>Click </a:t>
            </a:r>
            <a:r>
              <a:rPr b="0" lang="en-IE" sz="4400" spc="-1" strike="noStrike">
                <a:latin typeface="Arial"/>
              </a:rPr>
              <a:t>to edit </a:t>
            </a:r>
            <a:r>
              <a:rPr b="0" lang="en-IE" sz="4400" spc="-1" strike="noStrike">
                <a:latin typeface="Arial"/>
              </a:rPr>
              <a:t>the </a:t>
            </a:r>
            <a:r>
              <a:rPr b="0" lang="en-IE" sz="4400" spc="-1" strike="noStrike">
                <a:latin typeface="Arial"/>
              </a:rPr>
              <a:t>title </a:t>
            </a:r>
            <a:r>
              <a:rPr b="0" lang="en-IE" sz="4400" spc="-1" strike="noStrike">
                <a:latin typeface="Arial"/>
              </a:rPr>
              <a:t>text </a:t>
            </a:r>
            <a:r>
              <a:rPr b="0" lang="en-IE" sz="4400" spc="-1" strike="noStrike">
                <a:latin typeface="Arial"/>
              </a:rPr>
              <a:t>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E" sz="1800" spc="-1" strike="noStrike">
                <a:latin typeface="Arial"/>
              </a:rPr>
              <a:t>Click to edit the </a:t>
            </a:r>
            <a:r>
              <a:rPr b="0" lang="en-IE" sz="1800" spc="-1" strike="noStrike">
                <a:latin typeface="Arial"/>
              </a:rPr>
              <a:t>title text format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Click to edit the outline text format</a:t>
            </a:r>
            <a:endParaRPr b="0" lang="en-I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Second Outline Level</a:t>
            </a:r>
            <a:endParaRPr b="0" lang="en-I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Third Outline Level</a:t>
            </a:r>
            <a:endParaRPr b="0" lang="en-I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Fourth Outline Level</a:t>
            </a:r>
            <a:endParaRPr b="0" lang="en-I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Fifth Outline Level</a:t>
            </a:r>
            <a:endParaRPr b="0" lang="en-I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Sixth Outline Level</a:t>
            </a:r>
            <a:endParaRPr b="0" lang="en-I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Seventh Outline Level</a:t>
            </a:r>
            <a:endParaRPr b="0" lang="en-IE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E" sz="1800" spc="-1" strike="noStrike">
                <a:latin typeface="Arial"/>
              </a:rPr>
              <a:t>Click to edit the </a:t>
            </a:r>
            <a:r>
              <a:rPr b="0" lang="en-IE" sz="1800" spc="-1" strike="noStrike">
                <a:latin typeface="Arial"/>
              </a:rPr>
              <a:t>title text format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E" sz="1800" spc="-1" strike="noStrike">
                <a:latin typeface="Arial"/>
              </a:rPr>
              <a:t>Click to edit the </a:t>
            </a:r>
            <a:r>
              <a:rPr b="0" lang="en-IE" sz="1800" spc="-1" strike="noStrike">
                <a:latin typeface="Arial"/>
              </a:rPr>
              <a:t>title text format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E" sz="4400" spc="-1" strike="noStrike">
                <a:latin typeface="Arial"/>
              </a:rPr>
              <a:t>Click </a:t>
            </a:r>
            <a:r>
              <a:rPr b="0" lang="en-IE" sz="4400" spc="-1" strike="noStrike">
                <a:latin typeface="Arial"/>
              </a:rPr>
              <a:t>to edit </a:t>
            </a:r>
            <a:r>
              <a:rPr b="0" lang="en-IE" sz="4400" spc="-1" strike="noStrike">
                <a:latin typeface="Arial"/>
              </a:rPr>
              <a:t>the </a:t>
            </a:r>
            <a:r>
              <a:rPr b="0" lang="en-IE" sz="4400" spc="-1" strike="noStrike">
                <a:latin typeface="Arial"/>
              </a:rPr>
              <a:t>title </a:t>
            </a:r>
            <a:r>
              <a:rPr b="0" lang="en-IE" sz="4400" spc="-1" strike="noStrike">
                <a:latin typeface="Arial"/>
              </a:rPr>
              <a:t>text </a:t>
            </a:r>
            <a:r>
              <a:rPr b="0" lang="en-IE" sz="4400" spc="-1" strike="noStrike">
                <a:latin typeface="Arial"/>
              </a:rPr>
              <a:t>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E" sz="4400" spc="-1" strike="noStrike">
                <a:latin typeface="Arial"/>
              </a:rPr>
              <a:t>Click </a:t>
            </a:r>
            <a:r>
              <a:rPr b="0" lang="en-IE" sz="4400" spc="-1" strike="noStrike">
                <a:latin typeface="Arial"/>
              </a:rPr>
              <a:t>to edit </a:t>
            </a:r>
            <a:r>
              <a:rPr b="0" lang="en-IE" sz="4400" spc="-1" strike="noStrike">
                <a:latin typeface="Arial"/>
              </a:rPr>
              <a:t>the </a:t>
            </a:r>
            <a:r>
              <a:rPr b="0" lang="en-IE" sz="4400" spc="-1" strike="noStrike">
                <a:latin typeface="Arial"/>
              </a:rPr>
              <a:t>title </a:t>
            </a:r>
            <a:r>
              <a:rPr b="0" lang="en-IE" sz="4400" spc="-1" strike="noStrike">
                <a:latin typeface="Arial"/>
              </a:rPr>
              <a:t>text </a:t>
            </a:r>
            <a:r>
              <a:rPr b="0" lang="en-IE" sz="4400" spc="-1" strike="noStrike">
                <a:latin typeface="Arial"/>
              </a:rPr>
              <a:t>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E" sz="4400" spc="-1" strike="noStrike">
                <a:latin typeface="Arial"/>
              </a:rPr>
              <a:t>Click </a:t>
            </a:r>
            <a:r>
              <a:rPr b="0" lang="en-IE" sz="4400" spc="-1" strike="noStrike">
                <a:latin typeface="Arial"/>
              </a:rPr>
              <a:t>to edit </a:t>
            </a:r>
            <a:r>
              <a:rPr b="0" lang="en-IE" sz="4400" spc="-1" strike="noStrike">
                <a:latin typeface="Arial"/>
              </a:rPr>
              <a:t>the </a:t>
            </a:r>
            <a:r>
              <a:rPr b="0" lang="en-IE" sz="4400" spc="-1" strike="noStrike">
                <a:latin typeface="Arial"/>
              </a:rPr>
              <a:t>title </a:t>
            </a:r>
            <a:r>
              <a:rPr b="0" lang="en-IE" sz="4400" spc="-1" strike="noStrike">
                <a:latin typeface="Arial"/>
              </a:rPr>
              <a:t>text </a:t>
            </a:r>
            <a:r>
              <a:rPr b="0" lang="en-IE" sz="4400" spc="-1" strike="noStrike">
                <a:latin typeface="Arial"/>
              </a:rPr>
              <a:t>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gif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7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7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7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8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slideLayout" Target="../slideLayouts/slideLayout9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slideLayout" Target="../slideLayouts/slideLayout65.xml"/><Relationship Id="rId8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8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5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65.xml"/><Relationship Id="rId5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EB30519-B374-4633-8EEF-CB55363F5E89}" type="slidenum">
              <a:rPr b="0" lang="en-IE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IE" sz="1200" spc="-1" strike="noStrike">
              <a:latin typeface="Arial"/>
            </a:endParaRPr>
          </a:p>
        </p:txBody>
      </p:sp>
      <p:pic>
        <p:nvPicPr>
          <p:cNvPr id="426" name="Picture 2" descr="Tienda Regalos | Pokemon comuniti Wiki | Fandom"/>
          <p:cNvPicPr/>
          <p:nvPr/>
        </p:nvPicPr>
        <p:blipFill>
          <a:blip r:embed="rId1"/>
          <a:stretch/>
        </p:blipFill>
        <p:spPr>
          <a:xfrm>
            <a:off x="5107320" y="2627280"/>
            <a:ext cx="1284840" cy="85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4400" spc="-1" strike="noStrike">
                <a:latin typeface="Arial"/>
              </a:rPr>
              <a:t>MiRNAs Graphs/Networks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3200" spc="-1" strike="noStrike">
                <a:latin typeface="Arial"/>
              </a:rPr>
              <a:t>Chapter Two: What is already there</a:t>
            </a:r>
            <a:endParaRPr b="0" lang="en-I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4400" spc="-1" strike="noStrike">
                <a:latin typeface="Arial"/>
              </a:rPr>
              <a:t>MirNet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1"/>
          <a:stretch/>
        </p:blipFill>
        <p:spPr>
          <a:xfrm>
            <a:off x="432000" y="900000"/>
            <a:ext cx="2159640" cy="2197800"/>
          </a:xfrm>
          <a:prstGeom prst="rect">
            <a:avLst/>
          </a:prstGeom>
          <a:ln>
            <a:noFill/>
          </a:ln>
        </p:spPr>
      </p:pic>
      <p:sp>
        <p:nvSpPr>
          <p:cNvPr id="478" name="CustomShape 2"/>
          <p:cNvSpPr/>
          <p:nvPr/>
        </p:nvSpPr>
        <p:spPr>
          <a:xfrm>
            <a:off x="3492720" y="1522080"/>
            <a:ext cx="7954920" cy="12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E" sz="3200" spc="-1" strike="noStrike">
                <a:solidFill>
                  <a:srgbClr val="303f9f"/>
                </a:solidFill>
                <a:latin typeface="Arial"/>
              </a:rPr>
              <a:t>miRNet </a:t>
            </a:r>
            <a:r>
              <a:rPr b="0" lang="en-IE" sz="2200" spc="-1" strike="noStrike">
                <a:solidFill>
                  <a:srgbClr val="303f9f"/>
                </a:solidFill>
                <a:latin typeface="Arial"/>
              </a:rPr>
              <a:t>- a miRNA-centric network visual analytics platform</a:t>
            </a:r>
            <a:endParaRPr b="0" lang="en-IE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E" sz="2200" spc="-1" strike="noStrike">
              <a:latin typeface="Arial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3168000" y="1404000"/>
            <a:ext cx="71640" cy="719640"/>
          </a:xfrm>
          <a:prstGeom prst="rect">
            <a:avLst/>
          </a:prstGeom>
          <a:solidFill>
            <a:srgbClr val="ffc107"/>
          </a:solidFill>
          <a:ln>
            <a:solidFill>
              <a:srgbClr val="ffc107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80" name="" descr=""/>
          <p:cNvPicPr/>
          <p:nvPr/>
        </p:nvPicPr>
        <p:blipFill>
          <a:blip r:embed="rId2"/>
          <a:srcRect l="15096" t="31077" r="45916" b="9075"/>
          <a:stretch/>
        </p:blipFill>
        <p:spPr>
          <a:xfrm>
            <a:off x="511920" y="3024000"/>
            <a:ext cx="4311720" cy="3527640"/>
          </a:xfrm>
          <a:prstGeom prst="rect">
            <a:avLst/>
          </a:prstGeom>
          <a:ln>
            <a:noFill/>
          </a:ln>
        </p:spPr>
      </p:pic>
      <p:pic>
        <p:nvPicPr>
          <p:cNvPr id="481" name="" descr=""/>
          <p:cNvPicPr/>
          <p:nvPr/>
        </p:nvPicPr>
        <p:blipFill>
          <a:blip r:embed="rId3"/>
          <a:srcRect l="75914" t="32188" r="1433" b="10181"/>
          <a:stretch/>
        </p:blipFill>
        <p:spPr>
          <a:xfrm>
            <a:off x="4412160" y="3456360"/>
            <a:ext cx="2175480" cy="2951280"/>
          </a:xfrm>
          <a:prstGeom prst="rect">
            <a:avLst/>
          </a:prstGeom>
          <a:ln>
            <a:noFill/>
          </a:ln>
        </p:spPr>
      </p:pic>
      <p:pic>
        <p:nvPicPr>
          <p:cNvPr id="482" name="" descr=""/>
          <p:cNvPicPr/>
          <p:nvPr/>
        </p:nvPicPr>
        <p:blipFill>
          <a:blip r:embed="rId4"/>
          <a:srcRect l="0" t="7260" r="0" b="0"/>
          <a:stretch/>
        </p:blipFill>
        <p:spPr>
          <a:xfrm>
            <a:off x="6840000" y="2664000"/>
            <a:ext cx="4103640" cy="367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4400" spc="-1" strike="noStrike">
                <a:latin typeface="Arial"/>
              </a:rPr>
              <a:t>MiRNet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484" name="" descr=""/>
          <p:cNvPicPr/>
          <p:nvPr/>
        </p:nvPicPr>
        <p:blipFill>
          <a:blip r:embed="rId1"/>
          <a:stretch/>
        </p:blipFill>
        <p:spPr>
          <a:xfrm>
            <a:off x="1728000" y="1224000"/>
            <a:ext cx="8783640" cy="538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4400" spc="-1" strike="noStrike">
                <a:latin typeface="Arial"/>
              </a:rPr>
              <a:t>Cytoscape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486" name="" descr=""/>
          <p:cNvPicPr/>
          <p:nvPr/>
        </p:nvPicPr>
        <p:blipFill>
          <a:blip r:embed="rId1"/>
          <a:srcRect l="0" t="31025" r="0" b="30115"/>
          <a:stretch/>
        </p:blipFill>
        <p:spPr>
          <a:xfrm>
            <a:off x="288000" y="1440000"/>
            <a:ext cx="3545280" cy="1377000"/>
          </a:xfrm>
          <a:prstGeom prst="rect">
            <a:avLst/>
          </a:prstGeom>
          <a:ln>
            <a:noFill/>
          </a:ln>
        </p:spPr>
      </p:pic>
      <p:pic>
        <p:nvPicPr>
          <p:cNvPr id="487" name="" descr=""/>
          <p:cNvPicPr/>
          <p:nvPr/>
        </p:nvPicPr>
        <p:blipFill>
          <a:blip r:embed="rId2"/>
          <a:stretch/>
        </p:blipFill>
        <p:spPr>
          <a:xfrm>
            <a:off x="288000" y="2752920"/>
            <a:ext cx="8095680" cy="4104720"/>
          </a:xfrm>
          <a:prstGeom prst="rect">
            <a:avLst/>
          </a:prstGeom>
          <a:ln>
            <a:noFill/>
          </a:ln>
        </p:spPr>
      </p:pic>
      <p:pic>
        <p:nvPicPr>
          <p:cNvPr id="488" name="" descr=""/>
          <p:cNvPicPr/>
          <p:nvPr/>
        </p:nvPicPr>
        <p:blipFill>
          <a:blip r:embed="rId3"/>
          <a:srcRect l="38125" t="32188" r="12260" b="23471"/>
          <a:stretch/>
        </p:blipFill>
        <p:spPr>
          <a:xfrm>
            <a:off x="8384040" y="3456360"/>
            <a:ext cx="3779280" cy="1799280"/>
          </a:xfrm>
          <a:prstGeom prst="rect">
            <a:avLst/>
          </a:prstGeom>
          <a:ln>
            <a:noFill/>
          </a:ln>
        </p:spPr>
      </p:pic>
      <p:sp>
        <p:nvSpPr>
          <p:cNvPr id="489" name="CustomShape 2"/>
          <p:cNvSpPr/>
          <p:nvPr/>
        </p:nvSpPr>
        <p:spPr>
          <a:xfrm>
            <a:off x="9288000" y="2592000"/>
            <a:ext cx="13539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E" sz="1800" spc="-1" strike="noStrike">
                <a:latin typeface="Arial"/>
              </a:rPr>
              <a:t>+400 APPS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4400" spc="-1" strike="noStrike">
                <a:latin typeface="Arial"/>
              </a:rPr>
              <a:t>NetworkX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491" name="" descr=""/>
          <p:cNvPicPr/>
          <p:nvPr/>
        </p:nvPicPr>
        <p:blipFill>
          <a:blip r:embed="rId1"/>
          <a:stretch/>
        </p:blipFill>
        <p:spPr>
          <a:xfrm>
            <a:off x="150480" y="1169280"/>
            <a:ext cx="3809160" cy="2142360"/>
          </a:xfrm>
          <a:prstGeom prst="rect">
            <a:avLst/>
          </a:prstGeom>
          <a:ln>
            <a:noFill/>
          </a:ln>
        </p:spPr>
      </p:pic>
      <p:pic>
        <p:nvPicPr>
          <p:cNvPr id="492" name="" descr=""/>
          <p:cNvPicPr/>
          <p:nvPr/>
        </p:nvPicPr>
        <p:blipFill>
          <a:blip r:embed="rId2"/>
          <a:srcRect l="10074" t="26429" r="38761" b="4164"/>
          <a:stretch/>
        </p:blipFill>
        <p:spPr>
          <a:xfrm>
            <a:off x="9000000" y="2016360"/>
            <a:ext cx="2591280" cy="467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4400" spc="-1" strike="noStrike">
                <a:latin typeface="Arial"/>
              </a:rPr>
              <a:t>MiRNAs Graphs/Networks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3200" spc="-1" strike="noStrike">
                <a:latin typeface="Arial"/>
              </a:rPr>
              <a:t>Chapter Three: My plan</a:t>
            </a:r>
            <a:endParaRPr b="0" lang="en-I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4400" spc="-1" strike="noStrike">
                <a:latin typeface="Arial"/>
              </a:rPr>
              <a:t>Objective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96" name="CustomShape 2"/>
          <p:cNvSpPr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Given a set of microRNA, their targets and their Differential Expression, get a subset of microRNA with great “influence” on Sarcopenia. </a:t>
            </a:r>
            <a:endParaRPr b="0" lang="en-I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The graph should be clear enough to create a “simple” model from it.</a:t>
            </a:r>
            <a:endParaRPr b="0" lang="en-I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4400" spc="-1" strike="noStrike">
                <a:latin typeface="Arial"/>
              </a:rPr>
              <a:t>Methodolgy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98" name="CustomShape 2"/>
          <p:cNvSpPr/>
          <p:nvPr/>
        </p:nvSpPr>
        <p:spPr>
          <a:xfrm>
            <a:off x="609480" y="1604520"/>
            <a:ext cx="8822160" cy="47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4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IE" sz="3200" spc="-1" strike="noStrike">
                <a:latin typeface="Arial"/>
              </a:rPr>
              <a:t> </a:t>
            </a:r>
            <a:r>
              <a:rPr b="0" lang="en-IE" sz="3200" spc="-1" strike="noStrike">
                <a:latin typeface="Arial"/>
              </a:rPr>
              <a:t>Use Diff Exp Data to select Mirnas of interest</a:t>
            </a:r>
            <a:endParaRPr b="0" lang="en-I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IE" sz="3200" spc="-1" strike="noStrike">
                <a:latin typeface="Arial"/>
              </a:rPr>
              <a:t> </a:t>
            </a:r>
            <a:r>
              <a:rPr b="0" lang="en-IE" sz="3200" spc="-1" strike="noStrike">
                <a:latin typeface="Arial"/>
              </a:rPr>
              <a:t>Use Cytoscape’s App Intact to select proteins of interest and build the graph scalfold</a:t>
            </a:r>
            <a:endParaRPr b="0" lang="en-I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IE" sz="3200" spc="-1" strike="noStrike">
                <a:latin typeface="Arial"/>
              </a:rPr>
              <a:t> </a:t>
            </a:r>
            <a:r>
              <a:rPr b="0" lang="en-IE" sz="3200" spc="-1" strike="noStrike">
                <a:latin typeface="Arial"/>
              </a:rPr>
              <a:t>Use Databases to get the realtionship miRNA-Target</a:t>
            </a:r>
            <a:endParaRPr b="0" lang="en-I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IE" sz="3200" spc="-1" strike="noStrike">
                <a:latin typeface="Arial"/>
              </a:rPr>
              <a:t> </a:t>
            </a:r>
            <a:r>
              <a:rPr b="0" lang="en-IE" sz="3200" spc="-1" strike="noStrike">
                <a:latin typeface="Arial"/>
              </a:rPr>
              <a:t>Build my own network from (2), adding the miRNA nodes from  (1) and the edges stablished with (3)</a:t>
            </a:r>
            <a:endParaRPr b="0" lang="en-I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IE" sz="3200" spc="-1" strike="noStrike">
                <a:latin typeface="Arial"/>
              </a:rPr>
              <a:t> </a:t>
            </a:r>
            <a:r>
              <a:rPr b="0" lang="en-IE" sz="3200" spc="-1" strike="noStrike">
                <a:latin typeface="Arial"/>
              </a:rPr>
              <a:t>Add value to each node and select the most relevants one (TBD)</a:t>
            </a:r>
            <a:endParaRPr b="0" lang="en-IE" sz="3200" spc="-1" strike="noStrike"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1"/>
          <a:stretch/>
        </p:blipFill>
        <p:spPr>
          <a:xfrm rot="5951400">
            <a:off x="7764120" y="2702160"/>
            <a:ext cx="6226200" cy="143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4400" spc="-1" strike="noStrike">
                <a:latin typeface="Arial"/>
              </a:rPr>
              <a:t>MiRNAs Graphs/Networks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01" name="CustomShape 2"/>
          <p:cNvSpPr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3200" spc="-1" strike="noStrike">
                <a:latin typeface="Arial"/>
              </a:rPr>
              <a:t>Chapter Four: Progress</a:t>
            </a:r>
            <a:endParaRPr b="0" lang="en-I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3" name="" descr=""/>
          <p:cNvPicPr/>
          <p:nvPr/>
        </p:nvPicPr>
        <p:blipFill>
          <a:blip r:embed="rId1"/>
          <a:srcRect l="0" t="31025" r="0" b="30115"/>
          <a:stretch/>
        </p:blipFill>
        <p:spPr>
          <a:xfrm>
            <a:off x="792000" y="1502640"/>
            <a:ext cx="3545280" cy="1377000"/>
          </a:xfrm>
          <a:prstGeom prst="rect">
            <a:avLst/>
          </a:prstGeom>
          <a:ln>
            <a:noFill/>
          </a:ln>
        </p:spPr>
      </p:pic>
      <p:pic>
        <p:nvPicPr>
          <p:cNvPr id="504" name="" descr=""/>
          <p:cNvPicPr/>
          <p:nvPr/>
        </p:nvPicPr>
        <p:blipFill>
          <a:blip r:embed="rId2"/>
          <a:stretch/>
        </p:blipFill>
        <p:spPr>
          <a:xfrm>
            <a:off x="5838480" y="1224000"/>
            <a:ext cx="3809160" cy="2142360"/>
          </a:xfrm>
          <a:prstGeom prst="rect">
            <a:avLst/>
          </a:prstGeom>
          <a:ln>
            <a:noFill/>
          </a:ln>
        </p:spPr>
      </p:pic>
      <p:pic>
        <p:nvPicPr>
          <p:cNvPr id="505" name="Picture 6_0" descr="Python (programming language) - Wikipedia"/>
          <p:cNvPicPr/>
          <p:nvPr/>
        </p:nvPicPr>
        <p:blipFill>
          <a:blip r:embed="rId3"/>
          <a:stretch/>
        </p:blipFill>
        <p:spPr>
          <a:xfrm>
            <a:off x="4896000" y="2962440"/>
            <a:ext cx="997200" cy="99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831960" y="2320560"/>
            <a:ext cx="8572320" cy="17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Computational approaches for the therapeutic target discovery to ame-liorate muscle wasting during aging and disease </a:t>
            </a:r>
            <a:endParaRPr b="0" lang="en-IE" sz="3600" spc="-1" strike="noStrike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831960" y="4407480"/>
            <a:ext cx="7688520" cy="62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504000" y="428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String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5976000" y="1080000"/>
            <a:ext cx="5304960" cy="9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100 proteins</a:t>
            </a:r>
            <a:endParaRPr b="0" lang="en-IE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1634 edges</a:t>
            </a:r>
            <a:endParaRPr b="0" lang="en-IE" sz="2800" spc="-1" strike="noStrike">
              <a:latin typeface="Arial"/>
            </a:endParaRPr>
          </a:p>
        </p:txBody>
      </p:sp>
      <p:pic>
        <p:nvPicPr>
          <p:cNvPr id="508" name="Picture 3_1" descr=""/>
          <p:cNvPicPr/>
          <p:nvPr/>
        </p:nvPicPr>
        <p:blipFill>
          <a:blip r:embed="rId1"/>
          <a:stretch/>
        </p:blipFill>
        <p:spPr>
          <a:xfrm>
            <a:off x="432000" y="1152000"/>
            <a:ext cx="3876480" cy="5257800"/>
          </a:xfrm>
          <a:prstGeom prst="rect">
            <a:avLst/>
          </a:prstGeom>
          <a:ln>
            <a:noFill/>
          </a:ln>
        </p:spPr>
      </p:pic>
      <p:pic>
        <p:nvPicPr>
          <p:cNvPr id="509" name="Picture 4_1" descr=""/>
          <p:cNvPicPr/>
          <p:nvPr/>
        </p:nvPicPr>
        <p:blipFill>
          <a:blip r:embed="rId2"/>
          <a:stretch/>
        </p:blipFill>
        <p:spPr>
          <a:xfrm>
            <a:off x="6336000" y="2184840"/>
            <a:ext cx="4684680" cy="393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" descr=""/>
          <p:cNvPicPr/>
          <p:nvPr/>
        </p:nvPicPr>
        <p:blipFill>
          <a:blip r:embed="rId1"/>
          <a:srcRect l="10271" t="0" r="42063" b="16439"/>
          <a:stretch/>
        </p:blipFill>
        <p:spPr>
          <a:xfrm>
            <a:off x="144360" y="1656000"/>
            <a:ext cx="3383280" cy="3025800"/>
          </a:xfrm>
          <a:prstGeom prst="rect">
            <a:avLst/>
          </a:prstGeom>
          <a:ln>
            <a:noFill/>
          </a:ln>
        </p:spPr>
      </p:pic>
      <p:pic>
        <p:nvPicPr>
          <p:cNvPr id="511" name="" descr=""/>
          <p:cNvPicPr/>
          <p:nvPr/>
        </p:nvPicPr>
        <p:blipFill>
          <a:blip r:embed="rId2"/>
          <a:srcRect l="8945" t="0" r="28941" b="0"/>
          <a:stretch/>
        </p:blipFill>
        <p:spPr>
          <a:xfrm>
            <a:off x="7920000" y="1784160"/>
            <a:ext cx="4247280" cy="3003480"/>
          </a:xfrm>
          <a:prstGeom prst="rect">
            <a:avLst/>
          </a:prstGeom>
          <a:ln>
            <a:noFill/>
          </a:ln>
        </p:spPr>
      </p:pic>
      <p:pic>
        <p:nvPicPr>
          <p:cNvPr id="512" name="Picture 4_5" descr=""/>
          <p:cNvPicPr/>
          <p:nvPr/>
        </p:nvPicPr>
        <p:blipFill>
          <a:blip r:embed="rId3"/>
          <a:srcRect l="12474" t="11072" r="36751" b="19118"/>
          <a:stretch/>
        </p:blipFill>
        <p:spPr>
          <a:xfrm>
            <a:off x="3816000" y="1553760"/>
            <a:ext cx="3563640" cy="370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icture 3_0" descr=""/>
          <p:cNvPicPr/>
          <p:nvPr/>
        </p:nvPicPr>
        <p:blipFill>
          <a:blip r:embed="rId1"/>
          <a:stretch/>
        </p:blipFill>
        <p:spPr>
          <a:xfrm>
            <a:off x="58680" y="2304000"/>
            <a:ext cx="6924960" cy="4457520"/>
          </a:xfrm>
          <a:prstGeom prst="rect">
            <a:avLst/>
          </a:prstGeom>
          <a:ln>
            <a:noFill/>
          </a:ln>
        </p:spPr>
      </p:pic>
      <p:pic>
        <p:nvPicPr>
          <p:cNvPr id="514" name="Content Placeholder 3_0" descr=""/>
          <p:cNvPicPr/>
          <p:nvPr/>
        </p:nvPicPr>
        <p:blipFill>
          <a:blip r:embed="rId2"/>
          <a:stretch/>
        </p:blipFill>
        <p:spPr>
          <a:xfrm>
            <a:off x="330840" y="91800"/>
            <a:ext cx="5068800" cy="2153520"/>
          </a:xfrm>
          <a:prstGeom prst="rect">
            <a:avLst/>
          </a:prstGeom>
          <a:ln>
            <a:noFill/>
          </a:ln>
        </p:spPr>
      </p:pic>
      <p:graphicFrame>
        <p:nvGraphicFramePr>
          <p:cNvPr id="515" name="Table 1"/>
          <p:cNvGraphicFramePr/>
          <p:nvPr/>
        </p:nvGraphicFramePr>
        <p:xfrm>
          <a:off x="6768000" y="720000"/>
          <a:ext cx="5274360" cy="5029560"/>
        </p:xfrm>
        <a:graphic>
          <a:graphicData uri="http://schemas.openxmlformats.org/drawingml/2006/table">
            <a:tbl>
              <a:tblPr/>
              <a:tblGrid>
                <a:gridCol w="1734840"/>
                <a:gridCol w="988200"/>
                <a:gridCol w="1458360"/>
                <a:gridCol w="1093320"/>
              </a:tblGrid>
              <a:tr h="718200"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E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miRNA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E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Target selected genes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E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Seed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E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Occurrences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hsa-miR-10400-5p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AAGGCAG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hsa-miR-1233-3p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AGAGAGG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509400"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hsa-miR-3150a-3p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AGCCGCC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hsa-miR-365a-5p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AGGGCUG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hsa-miR-3714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AGGGGGA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hsa-miR-423-5p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CAGGGAG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hsa-miR-4446-3p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CGGGGCU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hsa-miR-4508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CUGGGGA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hsa-miR-4537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GAGCCCU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hsa-miR-4746-3p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GAGCCGA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hsa-miR-6746-3p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GAGGGGC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hsa-miR-6751-5p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GCGGUGC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hsa-miR-6754-5p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GGGACUU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hsa-miR-6763-5p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UGGGGAG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a9d18e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hsa-miR-6794-5p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UGGGGGU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hsa-miR-6856-5p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00600"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hsa-miR-8089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7560" rIns="75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cPr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938F01B-E86C-4E93-8407-8F5E3019A7D6}" type="slidenum">
              <a:rPr b="0" lang="en-IE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IE" sz="1200" spc="-1" strike="noStrike"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3456000" y="3096000"/>
            <a:ext cx="503964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50000"/>
              </a:lnSpc>
            </a:pPr>
            <a:r>
              <a:rPr b="0" lang="en-US" sz="3600" spc="-1" strike="noStrike">
                <a:solidFill>
                  <a:srgbClr val="102a73"/>
                </a:solidFill>
                <a:latin typeface="Arial"/>
                <a:ea typeface="Calibri"/>
              </a:rPr>
              <a:t>Data Bases</a:t>
            </a:r>
            <a:endParaRPr b="0" lang="en-IE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4400" spc="-1" strike="noStrike">
                <a:latin typeface="Arial"/>
              </a:rPr>
              <a:t>MiRNAs DataBases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3200" spc="-1" strike="noStrike">
                <a:latin typeface="Arial"/>
              </a:rPr>
              <a:t>Chapter One: Why to create a Database</a:t>
            </a:r>
            <a:endParaRPr b="0" lang="en-I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Content Placeholder 3" descr=""/>
          <p:cNvPicPr/>
          <p:nvPr/>
        </p:nvPicPr>
        <p:blipFill>
          <a:blip r:embed="rId1"/>
          <a:stretch/>
        </p:blipFill>
        <p:spPr>
          <a:xfrm>
            <a:off x="802440" y="2071800"/>
            <a:ext cx="9418680" cy="3883680"/>
          </a:xfrm>
          <a:prstGeom prst="rect">
            <a:avLst/>
          </a:prstGeom>
          <a:ln>
            <a:noFill/>
          </a:ln>
        </p:spPr>
      </p:pic>
      <p:sp>
        <p:nvSpPr>
          <p:cNvPr id="521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4d1282"/>
                </a:solidFill>
                <a:latin typeface="Arial"/>
                <a:ea typeface="DejaVu Sans"/>
              </a:rPr>
              <a:t>Number of miRNA in some DB</a:t>
            </a: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8398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Characterization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23" name="CustomShape 2"/>
          <p:cNvSpPr/>
          <p:nvPr/>
        </p:nvSpPr>
        <p:spPr>
          <a:xfrm>
            <a:off x="5899320" y="1792080"/>
            <a:ext cx="5038920" cy="3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6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Expression Tissue</a:t>
            </a:r>
            <a:endParaRPr b="0" lang="en-IE" sz="2400" spc="-1" strike="noStrike">
              <a:latin typeface="Arial"/>
            </a:endParaRPr>
          </a:p>
        </p:txBody>
      </p:sp>
      <p:sp>
        <p:nvSpPr>
          <p:cNvPr id="524" name="CustomShape 3"/>
          <p:cNvSpPr/>
          <p:nvPr/>
        </p:nvSpPr>
        <p:spPr>
          <a:xfrm>
            <a:off x="130320" y="1792080"/>
            <a:ext cx="5038920" cy="3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76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Target mRNA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525" name="Picture 4_2" descr="miRWalk 2.0 available – miRNA Blog"/>
          <p:cNvPicPr/>
          <p:nvPr/>
        </p:nvPicPr>
        <p:blipFill>
          <a:blip r:embed="rId1"/>
          <a:stretch/>
        </p:blipFill>
        <p:spPr>
          <a:xfrm>
            <a:off x="1604160" y="2232000"/>
            <a:ext cx="2437920" cy="652320"/>
          </a:xfrm>
          <a:prstGeom prst="rect">
            <a:avLst/>
          </a:prstGeom>
          <a:ln>
            <a:noFill/>
          </a:ln>
        </p:spPr>
      </p:pic>
      <p:pic>
        <p:nvPicPr>
          <p:cNvPr id="526" name="Picture 9_1" descr=""/>
          <p:cNvPicPr/>
          <p:nvPr/>
        </p:nvPicPr>
        <p:blipFill>
          <a:blip r:embed="rId2"/>
          <a:stretch/>
        </p:blipFill>
        <p:spPr>
          <a:xfrm>
            <a:off x="1604160" y="2983680"/>
            <a:ext cx="2437920" cy="609840"/>
          </a:xfrm>
          <a:prstGeom prst="rect">
            <a:avLst/>
          </a:prstGeom>
          <a:ln>
            <a:noFill/>
          </a:ln>
        </p:spPr>
      </p:pic>
      <p:pic>
        <p:nvPicPr>
          <p:cNvPr id="527" name="Picture 4_3" descr="http://mirdb.org/images/banner.jpg"/>
          <p:cNvPicPr/>
          <p:nvPr/>
        </p:nvPicPr>
        <p:blipFill>
          <a:blip r:embed="rId3"/>
          <a:stretch/>
        </p:blipFill>
        <p:spPr>
          <a:xfrm>
            <a:off x="1465200" y="3920760"/>
            <a:ext cx="2369160" cy="667440"/>
          </a:xfrm>
          <a:prstGeom prst="rect">
            <a:avLst/>
          </a:prstGeom>
          <a:ln>
            <a:noFill/>
          </a:ln>
        </p:spPr>
      </p:pic>
      <p:pic>
        <p:nvPicPr>
          <p:cNvPr id="528" name="Picture 11_1" descr=""/>
          <p:cNvPicPr/>
          <p:nvPr/>
        </p:nvPicPr>
        <p:blipFill>
          <a:blip r:embed="rId4"/>
          <a:stretch/>
        </p:blipFill>
        <p:spPr>
          <a:xfrm>
            <a:off x="7198200" y="2212200"/>
            <a:ext cx="2441880" cy="741960"/>
          </a:xfrm>
          <a:prstGeom prst="rect">
            <a:avLst/>
          </a:prstGeom>
          <a:ln>
            <a:noFill/>
          </a:ln>
        </p:spPr>
      </p:pic>
      <p:pic>
        <p:nvPicPr>
          <p:cNvPr id="529" name="Picture 2_2" descr="miRANSNP3"/>
          <p:cNvPicPr/>
          <p:nvPr/>
        </p:nvPicPr>
        <p:blipFill>
          <a:blip r:embed="rId5"/>
          <a:srcRect l="33832" t="24309" r="28891" b="0"/>
          <a:stretch/>
        </p:blipFill>
        <p:spPr>
          <a:xfrm>
            <a:off x="1257480" y="4901760"/>
            <a:ext cx="2784600" cy="867240"/>
          </a:xfrm>
          <a:prstGeom prst="rect">
            <a:avLst/>
          </a:prstGeom>
          <a:ln>
            <a:noFill/>
          </a:ln>
        </p:spPr>
      </p:pic>
      <p:pic>
        <p:nvPicPr>
          <p:cNvPr id="530" name="Picture 2_3" descr="MiRBase logo.png"/>
          <p:cNvPicPr/>
          <p:nvPr/>
        </p:nvPicPr>
        <p:blipFill>
          <a:blip r:embed="rId6"/>
          <a:stretch/>
        </p:blipFill>
        <p:spPr>
          <a:xfrm>
            <a:off x="4386600" y="2939400"/>
            <a:ext cx="2670840" cy="1648440"/>
          </a:xfrm>
          <a:prstGeom prst="rect">
            <a:avLst/>
          </a:prstGeom>
          <a:ln>
            <a:noFill/>
          </a:ln>
        </p:spPr>
      </p:pic>
      <p:pic>
        <p:nvPicPr>
          <p:cNvPr id="531" name="Picture 24_1" descr=""/>
          <p:cNvPicPr/>
          <p:nvPr/>
        </p:nvPicPr>
        <p:blipFill>
          <a:blip r:embed="rId7"/>
          <a:stretch/>
        </p:blipFill>
        <p:spPr>
          <a:xfrm>
            <a:off x="7278840" y="2953080"/>
            <a:ext cx="2437920" cy="609840"/>
          </a:xfrm>
          <a:prstGeom prst="rect">
            <a:avLst/>
          </a:prstGeom>
          <a:ln>
            <a:noFill/>
          </a:ln>
        </p:spPr>
      </p:pic>
      <p:sp>
        <p:nvSpPr>
          <p:cNvPr id="532" name="CustomShape 4"/>
          <p:cNvSpPr/>
          <p:nvPr/>
        </p:nvSpPr>
        <p:spPr>
          <a:xfrm>
            <a:off x="7136280" y="3598200"/>
            <a:ext cx="27291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HMDD v3.2</a:t>
            </a:r>
            <a:endParaRPr b="0" lang="en-I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DA8D31E-541F-4B1E-A670-0C17E3CB4583}" type="slidenum">
              <a:rPr b="0" lang="en-IE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26</a:t>
            </a:fld>
            <a:endParaRPr b="0" lang="en-IE" sz="1200" spc="-1" strike="noStrike">
              <a:latin typeface="Arial"/>
            </a:endParaRPr>
          </a:p>
        </p:txBody>
      </p:sp>
      <p:sp>
        <p:nvSpPr>
          <p:cNvPr id="534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2734429-FFE2-47DC-B98F-474565A10F83}" type="slidenum">
              <a:rPr b="0" lang="en-IE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26</a:t>
            </a:fld>
            <a:endParaRPr b="0" lang="en-IE" sz="1200" spc="-1" strike="noStrike">
              <a:latin typeface="Arial"/>
            </a:endParaRPr>
          </a:p>
        </p:txBody>
      </p:sp>
      <p:pic>
        <p:nvPicPr>
          <p:cNvPr id="535" name="Picture 2_7" descr="Icono de base de datos naranja (símbolo png)"/>
          <p:cNvPicPr/>
          <p:nvPr/>
        </p:nvPicPr>
        <p:blipFill>
          <a:blip r:embed="rId1"/>
          <a:stretch/>
        </p:blipFill>
        <p:spPr>
          <a:xfrm>
            <a:off x="9982080" y="2761920"/>
            <a:ext cx="1743480" cy="1743480"/>
          </a:xfrm>
          <a:prstGeom prst="rect">
            <a:avLst/>
          </a:prstGeom>
          <a:ln>
            <a:noFill/>
          </a:ln>
        </p:spPr>
      </p:pic>
      <p:pic>
        <p:nvPicPr>
          <p:cNvPr id="536" name="Picture 7_1" descr="miRWalk 2.0 available – miRNA Blog"/>
          <p:cNvPicPr/>
          <p:nvPr/>
        </p:nvPicPr>
        <p:blipFill>
          <a:blip r:embed="rId2"/>
          <a:stretch/>
        </p:blipFill>
        <p:spPr>
          <a:xfrm>
            <a:off x="5117040" y="2666160"/>
            <a:ext cx="2410200" cy="640440"/>
          </a:xfrm>
          <a:prstGeom prst="rect">
            <a:avLst/>
          </a:prstGeom>
          <a:ln>
            <a:noFill/>
          </a:ln>
        </p:spPr>
      </p:pic>
      <p:pic>
        <p:nvPicPr>
          <p:cNvPr id="537" name="Picture 4_0" descr="http://mirdb.org/images/banner.jpg"/>
          <p:cNvPicPr/>
          <p:nvPr/>
        </p:nvPicPr>
        <p:blipFill>
          <a:blip r:embed="rId3"/>
          <a:stretch/>
        </p:blipFill>
        <p:spPr>
          <a:xfrm>
            <a:off x="5214960" y="3585600"/>
            <a:ext cx="2214360" cy="619200"/>
          </a:xfrm>
          <a:prstGeom prst="rect">
            <a:avLst/>
          </a:prstGeom>
          <a:ln>
            <a:noFill/>
          </a:ln>
        </p:spPr>
      </p:pic>
      <p:pic>
        <p:nvPicPr>
          <p:cNvPr id="538" name="Picture 10_1" descr=""/>
          <p:cNvPicPr/>
          <p:nvPr/>
        </p:nvPicPr>
        <p:blipFill>
          <a:blip r:embed="rId4"/>
          <a:stretch/>
        </p:blipFill>
        <p:spPr>
          <a:xfrm>
            <a:off x="5200920" y="4494600"/>
            <a:ext cx="2243160" cy="557280"/>
          </a:xfrm>
          <a:prstGeom prst="rect">
            <a:avLst/>
          </a:prstGeom>
          <a:ln>
            <a:noFill/>
          </a:ln>
        </p:spPr>
      </p:pic>
      <p:pic>
        <p:nvPicPr>
          <p:cNvPr id="539" name="Picture 2_8" descr="Resources | SGJlab"/>
          <p:cNvPicPr/>
          <p:nvPr/>
        </p:nvPicPr>
        <p:blipFill>
          <a:blip r:embed="rId5"/>
          <a:stretch/>
        </p:blipFill>
        <p:spPr>
          <a:xfrm>
            <a:off x="0" y="2212200"/>
            <a:ext cx="3589200" cy="2851560"/>
          </a:xfrm>
          <a:prstGeom prst="rect">
            <a:avLst/>
          </a:prstGeom>
          <a:ln>
            <a:noFill/>
          </a:ln>
        </p:spPr>
      </p:pic>
      <p:sp>
        <p:nvSpPr>
          <p:cNvPr id="540" name="CustomShape 3"/>
          <p:cNvSpPr/>
          <p:nvPr/>
        </p:nvSpPr>
        <p:spPr>
          <a:xfrm>
            <a:off x="3796200" y="2771280"/>
            <a:ext cx="111528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8800" spc="-1" strike="noStrike">
                <a:solidFill>
                  <a:srgbClr val="102a73"/>
                </a:solidFill>
                <a:latin typeface="Calibri"/>
                <a:ea typeface="DejaVu Sans"/>
              </a:rPr>
              <a:t>+</a:t>
            </a:r>
            <a:endParaRPr b="0" lang="en-IE" sz="8800" spc="-1" strike="noStrike">
              <a:latin typeface="Arial"/>
            </a:endParaRPr>
          </a:p>
        </p:txBody>
      </p:sp>
      <p:sp>
        <p:nvSpPr>
          <p:cNvPr id="541" name="CustomShape 4"/>
          <p:cNvSpPr/>
          <p:nvPr/>
        </p:nvSpPr>
        <p:spPr>
          <a:xfrm>
            <a:off x="8402400" y="2910960"/>
            <a:ext cx="111528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8800" spc="-1" strike="noStrike">
                <a:solidFill>
                  <a:srgbClr val="102a73"/>
                </a:solidFill>
                <a:latin typeface="Calibri"/>
                <a:ea typeface="DejaVu Sans"/>
              </a:rPr>
              <a:t>=</a:t>
            </a:r>
            <a:endParaRPr b="0" lang="en-IE" sz="8800" spc="-1" strike="noStrike">
              <a:latin typeface="Arial"/>
            </a:endParaRPr>
          </a:p>
        </p:txBody>
      </p:sp>
      <p:sp>
        <p:nvSpPr>
          <p:cNvPr id="542" name="CustomShape 5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102a73"/>
                </a:solidFill>
                <a:latin typeface="Arial Black"/>
                <a:ea typeface="DejaVu Sans"/>
              </a:rPr>
              <a:t>My own local database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543" name="Picture 2_9" descr="Amazon RDS for MySQL – Amazon Web Services (AWS)"/>
          <p:cNvPicPr/>
          <p:nvPr/>
        </p:nvPicPr>
        <p:blipFill>
          <a:blip r:embed="rId6"/>
          <a:stretch/>
        </p:blipFill>
        <p:spPr>
          <a:xfrm>
            <a:off x="9493200" y="1373400"/>
            <a:ext cx="2232360" cy="115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" descr=""/>
          <p:cNvPicPr/>
          <p:nvPr/>
        </p:nvPicPr>
        <p:blipFill>
          <a:blip r:embed="rId1"/>
          <a:srcRect l="50333" t="68227" r="13298" b="11815"/>
          <a:stretch/>
        </p:blipFill>
        <p:spPr>
          <a:xfrm>
            <a:off x="364320" y="4536000"/>
            <a:ext cx="3235320" cy="1619280"/>
          </a:xfrm>
          <a:prstGeom prst="rect">
            <a:avLst/>
          </a:prstGeom>
          <a:ln>
            <a:noFill/>
          </a:ln>
        </p:spPr>
      </p:pic>
      <p:pic>
        <p:nvPicPr>
          <p:cNvPr id="545" name="" descr=""/>
          <p:cNvPicPr/>
          <p:nvPr/>
        </p:nvPicPr>
        <p:blipFill>
          <a:blip r:embed="rId2"/>
          <a:srcRect l="47778" t="0" r="0" b="33850"/>
          <a:stretch/>
        </p:blipFill>
        <p:spPr>
          <a:xfrm>
            <a:off x="3705480" y="785160"/>
            <a:ext cx="4646160" cy="5370480"/>
          </a:xfrm>
          <a:prstGeom prst="rect">
            <a:avLst/>
          </a:prstGeom>
          <a:ln>
            <a:noFill/>
          </a:ln>
        </p:spPr>
      </p:pic>
      <p:pic>
        <p:nvPicPr>
          <p:cNvPr id="546" name="" descr=""/>
          <p:cNvPicPr/>
          <p:nvPr/>
        </p:nvPicPr>
        <p:blipFill>
          <a:blip r:embed="rId3"/>
          <a:srcRect l="3233" t="48284" r="53373" b="0"/>
          <a:stretch/>
        </p:blipFill>
        <p:spPr>
          <a:xfrm>
            <a:off x="8280000" y="1224000"/>
            <a:ext cx="3859920" cy="4198320"/>
          </a:xfrm>
          <a:prstGeom prst="rect">
            <a:avLst/>
          </a:prstGeom>
          <a:ln>
            <a:noFill/>
          </a:ln>
        </p:spPr>
      </p:pic>
      <p:pic>
        <p:nvPicPr>
          <p:cNvPr id="547" name="" descr=""/>
          <p:cNvPicPr/>
          <p:nvPr/>
        </p:nvPicPr>
        <p:blipFill>
          <a:blip r:embed="rId4"/>
          <a:srcRect l="0" t="0" r="56302" b="52748"/>
          <a:stretch/>
        </p:blipFill>
        <p:spPr>
          <a:xfrm>
            <a:off x="-144000" y="123840"/>
            <a:ext cx="3887280" cy="3835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Integration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49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5E9835C-0587-445E-9BA8-BD0D7CC6A815}" type="slidenum">
              <a:rPr b="0" lang="en-IE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IE" sz="1200" spc="-1" strike="noStrike">
              <a:latin typeface="Arial"/>
            </a:endParaRPr>
          </a:p>
        </p:txBody>
      </p:sp>
      <p:graphicFrame>
        <p:nvGraphicFramePr>
          <p:cNvPr id="550" name="Table 3"/>
          <p:cNvGraphicFramePr/>
          <p:nvPr/>
        </p:nvGraphicFramePr>
        <p:xfrm>
          <a:off x="5059080" y="1825560"/>
          <a:ext cx="2073240" cy="1554480"/>
        </p:xfrm>
        <a:graphic>
          <a:graphicData uri="http://schemas.openxmlformats.org/drawingml/2006/table">
            <a:tbl>
              <a:tblPr/>
              <a:tblGrid>
                <a:gridCol w="2073600"/>
              </a:tblGrid>
              <a:tr h="3675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Target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11872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Mature mirna</a:t>
                      </a:r>
                      <a:endParaRPr b="0" lang="en-IE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Target gene</a:t>
                      </a:r>
                      <a:endParaRPr b="0" lang="en-IE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Source</a:t>
                      </a:r>
                      <a:endParaRPr b="0" lang="en-IE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Probability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1" name="Table 4"/>
          <p:cNvGraphicFramePr/>
          <p:nvPr/>
        </p:nvGraphicFramePr>
        <p:xfrm>
          <a:off x="8610480" y="1856160"/>
          <a:ext cx="2073240" cy="1460160"/>
        </p:xfrm>
        <a:graphic>
          <a:graphicData uri="http://schemas.openxmlformats.org/drawingml/2006/table">
            <a:tbl>
              <a:tblPr/>
              <a:tblGrid>
                <a:gridCol w="2073600"/>
              </a:tblGrid>
              <a:tr h="5094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Genes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951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Gene</a:t>
                      </a:r>
                      <a:endParaRPr b="0" lang="en-IE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Disease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2" name="Table 5"/>
          <p:cNvGraphicFramePr/>
          <p:nvPr/>
        </p:nvGraphicFramePr>
        <p:xfrm>
          <a:off x="978840" y="1780200"/>
          <a:ext cx="2073240" cy="1554480"/>
        </p:xfrm>
        <a:graphic>
          <a:graphicData uri="http://schemas.openxmlformats.org/drawingml/2006/table">
            <a:tbl>
              <a:tblPr/>
              <a:tblGrid>
                <a:gridCol w="2073600"/>
              </a:tblGrid>
              <a:tr h="3675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Mature mirna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11872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Mirna_id</a:t>
                      </a:r>
                      <a:endParaRPr b="0" lang="en-IE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Precursor</a:t>
                      </a:r>
                      <a:endParaRPr b="0" lang="en-IE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Start</a:t>
                      </a:r>
                      <a:endParaRPr b="0" lang="en-IE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End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3" name="Table 6"/>
          <p:cNvGraphicFramePr/>
          <p:nvPr/>
        </p:nvGraphicFramePr>
        <p:xfrm>
          <a:off x="978840" y="4307040"/>
          <a:ext cx="2073240" cy="1554480"/>
        </p:xfrm>
        <a:graphic>
          <a:graphicData uri="http://schemas.openxmlformats.org/drawingml/2006/table">
            <a:tbl>
              <a:tblPr/>
              <a:tblGrid>
                <a:gridCol w="2073600"/>
              </a:tblGrid>
              <a:tr h="3675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Mirna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11872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Id</a:t>
                      </a:r>
                      <a:endParaRPr b="0" lang="en-IE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Name</a:t>
                      </a:r>
                      <a:endParaRPr b="0" lang="en-IE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Sequence</a:t>
                      </a:r>
                      <a:endParaRPr b="0" lang="en-IE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Species_id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  <p:sp>
        <p:nvSpPr>
          <p:cNvPr id="554" name="CustomShape 7"/>
          <p:cNvSpPr/>
          <p:nvPr/>
        </p:nvSpPr>
        <p:spPr>
          <a:xfrm>
            <a:off x="2813400" y="2519280"/>
            <a:ext cx="2244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5597d3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8"/>
          <p:cNvSpPr/>
          <p:nvPr/>
        </p:nvSpPr>
        <p:spPr>
          <a:xfrm flipV="1">
            <a:off x="7065360" y="2584080"/>
            <a:ext cx="1544040" cy="22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5597d3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9"/>
          <p:cNvSpPr/>
          <p:nvPr/>
        </p:nvSpPr>
        <p:spPr>
          <a:xfrm flipH="1">
            <a:off x="257040" y="2774880"/>
            <a:ext cx="1439640" cy="2234520"/>
          </a:xfrm>
          <a:prstGeom prst="arc">
            <a:avLst>
              <a:gd name="adj1" fmla="val 16200000"/>
              <a:gd name="adj2" fmla="val 5520581"/>
            </a:avLst>
          </a:prstGeom>
          <a:noFill/>
          <a:ln w="57240">
            <a:solidFill>
              <a:srgbClr val="5597d3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CF1FAD3-C47F-4D53-A71F-B5BEBA0D02E1}" type="slidenum">
              <a:rPr b="0" lang="en-IE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IE" sz="1200" spc="-1" strike="noStrike">
              <a:latin typeface="Arial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777960" y="1809000"/>
            <a:ext cx="10635120" cy="338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50000"/>
              </a:lnSpc>
            </a:pPr>
            <a:r>
              <a:rPr b="0" lang="en-US" sz="3600" spc="-1" strike="noStrike">
                <a:solidFill>
                  <a:srgbClr val="102a73"/>
                </a:solidFill>
                <a:latin typeface="Arial"/>
                <a:ea typeface="Calibri"/>
              </a:rPr>
              <a:t>There’s a computer representation of the microRNAs and their interaction that allows the identification of micro RNA for the treatment of Sarcopenia. </a:t>
            </a:r>
            <a:endParaRPr b="0" lang="en-IE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7FF67DD-500E-40AA-8D39-303759194427}" type="slidenum">
              <a:rPr b="0" lang="en-IE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IE" sz="1200" spc="-1" strike="noStrike">
              <a:latin typeface="Arial"/>
            </a:endParaRPr>
          </a:p>
        </p:txBody>
      </p:sp>
      <p:sp>
        <p:nvSpPr>
          <p:cNvPr id="558" name="CustomShape 2"/>
          <p:cNvSpPr/>
          <p:nvPr/>
        </p:nvSpPr>
        <p:spPr>
          <a:xfrm>
            <a:off x="3456000" y="3096000"/>
            <a:ext cx="503964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50000"/>
              </a:lnSpc>
            </a:pPr>
            <a:r>
              <a:rPr b="0" lang="en-US" sz="3600" spc="-1" strike="noStrike">
                <a:solidFill>
                  <a:srgbClr val="102a73"/>
                </a:solidFill>
                <a:latin typeface="Arial"/>
                <a:ea typeface="Calibri"/>
              </a:rPr>
              <a:t>Differen</a:t>
            </a:r>
            <a:r>
              <a:rPr b="0" lang="en-US" sz="3600" spc="-1" strike="noStrike">
                <a:solidFill>
                  <a:srgbClr val="102a73"/>
                </a:solidFill>
                <a:latin typeface="Arial"/>
                <a:ea typeface="Calibri"/>
              </a:rPr>
              <a:t>tial </a:t>
            </a:r>
            <a:r>
              <a:rPr b="0" lang="en-US" sz="3600" spc="-1" strike="noStrike">
                <a:solidFill>
                  <a:srgbClr val="102a73"/>
                </a:solidFill>
                <a:latin typeface="Arial"/>
                <a:ea typeface="Calibri"/>
              </a:rPr>
              <a:t>Express</a:t>
            </a:r>
            <a:r>
              <a:rPr b="0" lang="en-US" sz="3600" spc="-1" strike="noStrike">
                <a:solidFill>
                  <a:srgbClr val="102a73"/>
                </a:solidFill>
                <a:latin typeface="Arial"/>
                <a:ea typeface="Calibri"/>
              </a:rPr>
              <a:t>ion</a:t>
            </a:r>
            <a:endParaRPr b="0" lang="en-IE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4400" spc="-1" strike="noStrike">
                <a:latin typeface="Arial"/>
              </a:rPr>
              <a:t>Differe</a:t>
            </a:r>
            <a:r>
              <a:rPr b="0" lang="en-IE" sz="4400" spc="-1" strike="noStrike">
                <a:latin typeface="Arial"/>
              </a:rPr>
              <a:t>ntial </a:t>
            </a:r>
            <a:r>
              <a:rPr b="0" lang="en-IE" sz="4400" spc="-1" strike="noStrike">
                <a:latin typeface="Arial"/>
              </a:rPr>
              <a:t>Expre</a:t>
            </a:r>
            <a:r>
              <a:rPr b="0" lang="en-IE" sz="4400" spc="-1" strike="noStrike">
                <a:latin typeface="Arial"/>
              </a:rPr>
              <a:t>ssion </a:t>
            </a:r>
            <a:r>
              <a:rPr b="0" lang="en-IE" sz="4400" spc="-1" strike="noStrike">
                <a:latin typeface="Arial"/>
              </a:rPr>
              <a:t>Analys</a:t>
            </a:r>
            <a:r>
              <a:rPr b="0" lang="en-IE" sz="4400" spc="-1" strike="noStrike">
                <a:latin typeface="Arial"/>
              </a:rPr>
              <a:t>is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60" name="CustomShape 2"/>
          <p:cNvSpPr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3200" spc="-1" strike="noStrike">
                <a:latin typeface="Arial"/>
              </a:rPr>
              <a:t>Chapter </a:t>
            </a:r>
            <a:r>
              <a:rPr b="0" lang="en-IE" sz="3200" spc="-1" strike="noStrike">
                <a:latin typeface="Arial"/>
              </a:rPr>
              <a:t>One: </a:t>
            </a:r>
            <a:r>
              <a:rPr b="0" lang="en-IE" sz="3200" spc="-1" strike="noStrike">
                <a:latin typeface="Arial"/>
              </a:rPr>
              <a:t>Why </a:t>
            </a:r>
            <a:r>
              <a:rPr b="0" lang="en-IE" sz="3200" spc="-1" strike="noStrike">
                <a:latin typeface="Arial"/>
              </a:rPr>
              <a:t>DEA?</a:t>
            </a:r>
            <a:endParaRPr b="0" lang="en-I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4400" spc="-1" strike="noStrike">
                <a:latin typeface="Arial"/>
              </a:rPr>
              <a:t>Di</a:t>
            </a:r>
            <a:r>
              <a:rPr b="0" lang="en-IE" sz="4400" spc="-1" strike="noStrike">
                <a:latin typeface="Arial"/>
              </a:rPr>
              <a:t>ffe</a:t>
            </a:r>
            <a:r>
              <a:rPr b="0" lang="en-IE" sz="4400" spc="-1" strike="noStrike">
                <a:latin typeface="Arial"/>
              </a:rPr>
              <a:t>re</a:t>
            </a:r>
            <a:r>
              <a:rPr b="0" lang="en-IE" sz="4400" spc="-1" strike="noStrike">
                <a:latin typeface="Arial"/>
              </a:rPr>
              <a:t>nti</a:t>
            </a:r>
            <a:r>
              <a:rPr b="0" lang="en-IE" sz="4400" spc="-1" strike="noStrike">
                <a:latin typeface="Arial"/>
              </a:rPr>
              <a:t>al 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xp</a:t>
            </a:r>
            <a:r>
              <a:rPr b="0" lang="en-IE" sz="4400" spc="-1" strike="noStrike">
                <a:latin typeface="Arial"/>
              </a:rPr>
              <a:t>re</a:t>
            </a:r>
            <a:r>
              <a:rPr b="0" lang="en-IE" sz="4400" spc="-1" strike="noStrike">
                <a:latin typeface="Arial"/>
              </a:rPr>
              <a:t>ss</a:t>
            </a:r>
            <a:r>
              <a:rPr b="0" lang="en-IE" sz="4400" spc="-1" strike="noStrike">
                <a:latin typeface="Arial"/>
              </a:rPr>
              <a:t>io</a:t>
            </a:r>
            <a:r>
              <a:rPr b="0" lang="en-IE" sz="4400" spc="-1" strike="noStrike">
                <a:latin typeface="Arial"/>
              </a:rPr>
              <a:t>n </a:t>
            </a:r>
            <a:r>
              <a:rPr b="0" lang="en-IE" sz="4400" spc="-1" strike="noStrike">
                <a:latin typeface="Arial"/>
              </a:rPr>
              <a:t>A</a:t>
            </a:r>
            <a:r>
              <a:rPr b="0" lang="en-IE" sz="4400" spc="-1" strike="noStrike">
                <a:latin typeface="Arial"/>
              </a:rPr>
              <a:t>na</a:t>
            </a:r>
            <a:r>
              <a:rPr b="0" lang="en-IE" sz="4400" spc="-1" strike="noStrike">
                <a:latin typeface="Arial"/>
              </a:rPr>
              <a:t>ly</a:t>
            </a:r>
            <a:r>
              <a:rPr b="0" lang="en-IE" sz="4400" spc="-1" strike="noStrike">
                <a:latin typeface="Arial"/>
              </a:rPr>
              <a:t>si</a:t>
            </a:r>
            <a:r>
              <a:rPr b="0" lang="en-IE" sz="4400" spc="-1" strike="noStrike">
                <a:latin typeface="Arial"/>
              </a:rPr>
              <a:t>s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62" name="CustomShape 2"/>
          <p:cNvSpPr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3200" spc="-1" strike="noStrike">
                <a:latin typeface="Arial"/>
              </a:rPr>
              <a:t>Chapter </a:t>
            </a:r>
            <a:r>
              <a:rPr b="0" lang="en-IE" sz="3200" spc="-1" strike="noStrike">
                <a:latin typeface="Arial"/>
              </a:rPr>
              <a:t>Two: My </a:t>
            </a:r>
            <a:r>
              <a:rPr b="0" lang="en-IE" sz="3200" spc="-1" strike="noStrike">
                <a:latin typeface="Arial"/>
              </a:rPr>
              <a:t>data</a:t>
            </a:r>
            <a:endParaRPr b="0" lang="en-I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" name="Table 1"/>
          <p:cNvGraphicFramePr/>
          <p:nvPr/>
        </p:nvGraphicFramePr>
        <p:xfrm>
          <a:off x="609480" y="1604520"/>
          <a:ext cx="7166520" cy="4146480"/>
        </p:xfrm>
        <a:graphic>
          <a:graphicData uri="http://schemas.openxmlformats.org/drawingml/2006/table">
            <a:tbl>
              <a:tblPr/>
              <a:tblGrid>
                <a:gridCol w="2388960"/>
                <a:gridCol w="2388960"/>
                <a:gridCol w="2388600"/>
              </a:tblGrid>
              <a:tr h="69084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IE" sz="1800" spc="-1" strike="noStrike">
                          <a:latin typeface="Arial"/>
                        </a:rPr>
                        <a:t>Target</a:t>
                      </a:r>
                      <a:endParaRPr b="1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IE" sz="1800" spc="-1" strike="noStrike">
                          <a:latin typeface="Arial"/>
                        </a:rPr>
                        <a:t>Type</a:t>
                      </a:r>
                      <a:endParaRPr b="1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IE" sz="1800" spc="-1" strike="noStrike">
                          <a:latin typeface="Arial"/>
                        </a:rPr>
                        <a:t>N. Experiments</a:t>
                      </a:r>
                      <a:endParaRPr b="1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90840">
                <a:tc rowSpan="2"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mRNA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RNASeq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3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90840">
                <a:tc v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MicroArray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4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90840">
                <a:tc rowSpan="2"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miRNA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MicroArray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90840">
                <a:tc v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RNASeq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9264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Proteomics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-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564" name="TextShape 2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E" sz="4400" spc="-1" strike="noStrike">
                <a:latin typeface="Arial"/>
              </a:rPr>
              <a:t>My Experiments</a:t>
            </a: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E" sz="4400" spc="-1" strike="noStrike">
                <a:latin typeface="Arial"/>
              </a:rPr>
              <a:t>RNA Seq</a:t>
            </a:r>
            <a:endParaRPr b="0" lang="en-IE" sz="4400" spc="-1" strike="noStrike">
              <a:latin typeface="Arial"/>
            </a:endParaRPr>
          </a:p>
        </p:txBody>
      </p:sp>
      <p:graphicFrame>
        <p:nvGraphicFramePr>
          <p:cNvPr id="566" name="Table 2"/>
          <p:cNvGraphicFramePr/>
          <p:nvPr/>
        </p:nvGraphicFramePr>
        <p:xfrm>
          <a:off x="653760" y="1672920"/>
          <a:ext cx="10866240" cy="4663440"/>
        </p:xfrm>
        <a:graphic>
          <a:graphicData uri="http://schemas.openxmlformats.org/drawingml/2006/table">
            <a:tbl>
              <a:tblPr/>
              <a:tblGrid>
                <a:gridCol w="2104560"/>
                <a:gridCol w="912600"/>
                <a:gridCol w="792720"/>
                <a:gridCol w="991440"/>
                <a:gridCol w="3937680"/>
                <a:gridCol w="2127240"/>
              </a:tblGrid>
              <a:tr h="86184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IE" sz="1800" spc="-1" strike="noStrike">
                          <a:latin typeface="Arial"/>
                        </a:rPr>
                        <a:t>Experiment</a:t>
                      </a:r>
                      <a:endParaRPr b="1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IE" sz="1800" spc="-1" strike="noStrike">
                          <a:latin typeface="Arial"/>
                        </a:rPr>
                        <a:t>n. S</a:t>
                      </a:r>
                      <a:endParaRPr b="1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gridSpan="2"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IE" sz="1800" spc="-1" strike="noStrike">
                          <a:latin typeface="Arial"/>
                        </a:rPr>
                        <a:t>Age range</a:t>
                      </a:r>
                      <a:endParaRPr b="1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 hMerge="1"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endParaRPr b="0" lang="en-IE" sz="1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1" lang="en-IE" sz="1800" spc="-1" strike="noStrike">
                          <a:latin typeface="Arial"/>
                        </a:rPr>
                        <a:t>Title</a:t>
                      </a:r>
                      <a:endParaRPr b="1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IE" sz="1800" spc="-1" strike="noStrike">
                          <a:latin typeface="Arial"/>
                        </a:rPr>
                        <a:t>Library</a:t>
                      </a:r>
                      <a:endParaRPr b="1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14768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GSE152558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41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85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Ribosome </a:t>
                      </a:r>
                      <a:r>
                        <a:rPr b="0" lang="en-IE" sz="1800" spc="-1" strike="noStrike">
                          <a:latin typeface="Arial"/>
                        </a:rPr>
                        <a:t>profiling analysis </a:t>
                      </a:r>
                      <a:r>
                        <a:rPr b="0" lang="en-IE" sz="1800" spc="-1" strike="noStrike">
                          <a:latin typeface="Arial"/>
                        </a:rPr>
                        <a:t>of aging human </a:t>
                      </a:r>
                      <a:r>
                        <a:rPr b="0" lang="en-IE" sz="1800" spc="-1" strike="noStrike">
                          <a:latin typeface="Arial"/>
                        </a:rPr>
                        <a:t>skeletal muscle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TruSeq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96732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53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34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80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Skelet</a:t>
                      </a:r>
                      <a:r>
                        <a:rPr b="0" lang="en-IE" sz="1800" spc="-1" strike="noStrike">
                          <a:latin typeface="Arial"/>
                        </a:rPr>
                        <a:t>al </a:t>
                      </a:r>
                      <a:r>
                        <a:rPr b="0" lang="en-IE" sz="1800" spc="-1" strike="noStrike">
                          <a:latin typeface="Arial"/>
                        </a:rPr>
                        <a:t>Muscle </a:t>
                      </a:r>
                      <a:r>
                        <a:rPr b="0" lang="en-IE" sz="1800" spc="-1" strike="noStrike">
                          <a:latin typeface="Arial"/>
                        </a:rPr>
                        <a:t>Transc</a:t>
                      </a:r>
                      <a:r>
                        <a:rPr b="0" lang="en-IE" sz="1800" spc="-1" strike="noStrike">
                          <a:latin typeface="Arial"/>
                        </a:rPr>
                        <a:t>riptom</a:t>
                      </a:r>
                      <a:r>
                        <a:rPr b="0" lang="en-IE" sz="1800" spc="-1" strike="noStrike">
                          <a:latin typeface="Arial"/>
                        </a:rPr>
                        <a:t>e in </a:t>
                      </a:r>
                      <a:r>
                        <a:rPr b="0" lang="en-IE" sz="1800" spc="-1" strike="noStrike">
                          <a:latin typeface="Arial"/>
                        </a:rPr>
                        <a:t>Health</a:t>
                      </a:r>
                      <a:r>
                        <a:rPr b="0" lang="en-IE" sz="1800" spc="-1" strike="noStrike">
                          <a:latin typeface="Arial"/>
                        </a:rPr>
                        <a:t>y </a:t>
                      </a:r>
                      <a:r>
                        <a:rPr b="0" lang="en-IE" sz="1800" spc="-1" strike="noStrike">
                          <a:latin typeface="Arial"/>
                        </a:rPr>
                        <a:t>Aging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TruSe</a:t>
                      </a:r>
                      <a:r>
                        <a:rPr b="0" lang="en-IE" sz="1800" spc="-1" strike="noStrike">
                          <a:latin typeface="Arial"/>
                        </a:rPr>
                        <a:t>q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6869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GSE1</a:t>
                      </a:r>
                      <a:r>
                        <a:rPr b="0" lang="en-IE" sz="1800" spc="-1" strike="noStrike">
                          <a:latin typeface="Arial"/>
                        </a:rPr>
                        <a:t>57585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136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19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&gt;65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Metfor</a:t>
                      </a:r>
                      <a:r>
                        <a:rPr b="0" lang="en-IE" sz="1800" spc="-1" strike="noStrike">
                          <a:latin typeface="Arial"/>
                        </a:rPr>
                        <a:t>min </a:t>
                      </a:r>
                      <a:r>
                        <a:rPr b="0" lang="en-IE" sz="1800" spc="-1" strike="noStrike">
                          <a:latin typeface="Arial"/>
                        </a:rPr>
                        <a:t>Alters </a:t>
                      </a:r>
                      <a:r>
                        <a:rPr b="0" lang="en-IE" sz="1800" spc="-1" strike="noStrike">
                          <a:latin typeface="Arial"/>
                        </a:rPr>
                        <a:t>Skelet</a:t>
                      </a:r>
                      <a:r>
                        <a:rPr b="0" lang="en-IE" sz="1800" spc="-1" strike="noStrike">
                          <a:latin typeface="Arial"/>
                        </a:rPr>
                        <a:t>al </a:t>
                      </a:r>
                      <a:r>
                        <a:rPr b="0" lang="en-IE" sz="1800" spc="-1" strike="noStrike">
                          <a:latin typeface="Arial"/>
                        </a:rPr>
                        <a:t>Muscle </a:t>
                      </a:r>
                      <a:r>
                        <a:rPr b="0" lang="en-IE" sz="1800" spc="-1" strike="noStrike">
                          <a:latin typeface="Arial"/>
                        </a:rPr>
                        <a:t>Transc</a:t>
                      </a:r>
                      <a:r>
                        <a:rPr b="0" lang="en-IE" sz="1800" spc="-1" strike="noStrike">
                          <a:latin typeface="Arial"/>
                        </a:rPr>
                        <a:t>riptom</a:t>
                      </a:r>
                      <a:r>
                        <a:rPr b="0" lang="en-IE" sz="1800" spc="-1" strike="noStrike">
                          <a:latin typeface="Arial"/>
                        </a:rPr>
                        <a:t>e </a:t>
                      </a:r>
                      <a:r>
                        <a:rPr b="0" lang="en-IE" sz="1800" spc="-1" strike="noStrike">
                          <a:latin typeface="Arial"/>
                        </a:rPr>
                        <a:t>Adapta</a:t>
                      </a:r>
                      <a:r>
                        <a:rPr b="0" lang="en-IE" sz="1800" spc="-1" strike="noStrike">
                          <a:latin typeface="Arial"/>
                        </a:rPr>
                        <a:t>tions </a:t>
                      </a:r>
                      <a:r>
                        <a:rPr b="0" lang="en-IE" sz="1800" spc="-1" strike="noStrike">
                          <a:latin typeface="Arial"/>
                        </a:rPr>
                        <a:t>to </a:t>
                      </a:r>
                      <a:r>
                        <a:rPr b="0" lang="en-IE" sz="1800" spc="-1" strike="noStrike">
                          <a:latin typeface="Arial"/>
                        </a:rPr>
                        <a:t>Resist</a:t>
                      </a:r>
                      <a:r>
                        <a:rPr b="0" lang="en-IE" sz="1800" spc="-1" strike="noStrike">
                          <a:latin typeface="Arial"/>
                        </a:rPr>
                        <a:t>ance </a:t>
                      </a:r>
                      <a:r>
                        <a:rPr b="0" lang="en-IE" sz="1800" spc="-1" strike="noStrike">
                          <a:latin typeface="Arial"/>
                        </a:rPr>
                        <a:t>Trainin</a:t>
                      </a:r>
                      <a:r>
                        <a:rPr b="0" lang="en-IE" sz="1800" spc="-1" strike="noStrike">
                          <a:latin typeface="Arial"/>
                        </a:rPr>
                        <a:t>g in </a:t>
                      </a:r>
                      <a:r>
                        <a:rPr b="0" lang="en-IE" sz="1800" spc="-1" strike="noStrike">
                          <a:latin typeface="Arial"/>
                        </a:rPr>
                        <a:t>Older </a:t>
                      </a:r>
                      <a:r>
                        <a:rPr b="0" lang="en-IE" sz="1800" spc="-1" strike="noStrike">
                          <a:latin typeface="Arial"/>
                        </a:rPr>
                        <a:t>Adults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IE" sz="1800" spc="-1" strike="noStrike">
                          <a:latin typeface="Arial"/>
                        </a:rPr>
                        <a:t>?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4400" spc="-1" strike="noStrike">
                <a:latin typeface="Arial"/>
              </a:rPr>
              <a:t>Dif</a:t>
            </a:r>
            <a:r>
              <a:rPr b="0" lang="en-IE" sz="4400" spc="-1" strike="noStrike">
                <a:latin typeface="Arial"/>
              </a:rPr>
              <a:t>fer</a:t>
            </a:r>
            <a:r>
              <a:rPr b="0" lang="en-IE" sz="4400" spc="-1" strike="noStrike">
                <a:latin typeface="Arial"/>
              </a:rPr>
              <a:t>en</a:t>
            </a:r>
            <a:r>
              <a:rPr b="0" lang="en-IE" sz="4400" spc="-1" strike="noStrike">
                <a:latin typeface="Arial"/>
              </a:rPr>
              <a:t>tial </a:t>
            </a:r>
            <a:r>
              <a:rPr b="0" lang="en-IE" sz="4400" spc="-1" strike="noStrike">
                <a:latin typeface="Arial"/>
              </a:rPr>
              <a:t>Ex</a:t>
            </a:r>
            <a:r>
              <a:rPr b="0" lang="en-IE" sz="4400" spc="-1" strike="noStrike">
                <a:latin typeface="Arial"/>
              </a:rPr>
              <a:t>pr</a:t>
            </a:r>
            <a:r>
              <a:rPr b="0" lang="en-IE" sz="4400" spc="-1" strike="noStrike">
                <a:latin typeface="Arial"/>
              </a:rPr>
              <a:t>es</a:t>
            </a:r>
            <a:r>
              <a:rPr b="0" lang="en-IE" sz="4400" spc="-1" strike="noStrike">
                <a:latin typeface="Arial"/>
              </a:rPr>
              <a:t>sio</a:t>
            </a:r>
            <a:r>
              <a:rPr b="0" lang="en-IE" sz="4400" spc="-1" strike="noStrike">
                <a:latin typeface="Arial"/>
              </a:rPr>
              <a:t>n </a:t>
            </a:r>
            <a:r>
              <a:rPr b="0" lang="en-IE" sz="4400" spc="-1" strike="noStrike">
                <a:latin typeface="Arial"/>
              </a:rPr>
              <a:t>An</a:t>
            </a:r>
            <a:r>
              <a:rPr b="0" lang="en-IE" sz="4400" spc="-1" strike="noStrike">
                <a:latin typeface="Arial"/>
              </a:rPr>
              <a:t>aly</a:t>
            </a:r>
            <a:r>
              <a:rPr b="0" lang="en-IE" sz="4400" spc="-1" strike="noStrike">
                <a:latin typeface="Arial"/>
              </a:rPr>
              <a:t>sis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68" name="CustomShape 2"/>
          <p:cNvSpPr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3200" spc="-1" strike="noStrike">
                <a:latin typeface="Arial"/>
              </a:rPr>
              <a:t>Ch</a:t>
            </a:r>
            <a:r>
              <a:rPr b="0" lang="en-IE" sz="3200" spc="-1" strike="noStrike">
                <a:latin typeface="Arial"/>
              </a:rPr>
              <a:t>apt</a:t>
            </a:r>
            <a:r>
              <a:rPr b="0" lang="en-IE" sz="3200" spc="-1" strike="noStrike">
                <a:latin typeface="Arial"/>
              </a:rPr>
              <a:t>er </a:t>
            </a:r>
            <a:r>
              <a:rPr b="0" lang="en-IE" sz="3200" spc="-1" strike="noStrike">
                <a:latin typeface="Arial"/>
              </a:rPr>
              <a:t>Thr</a:t>
            </a:r>
            <a:r>
              <a:rPr b="0" lang="en-IE" sz="3200" spc="-1" strike="noStrike">
                <a:latin typeface="Arial"/>
              </a:rPr>
              <a:t>ee: </a:t>
            </a:r>
            <a:r>
              <a:rPr b="0" lang="en-IE" sz="3200" spc="-1" strike="noStrike">
                <a:latin typeface="Arial"/>
              </a:rPr>
              <a:t>Pip</a:t>
            </a:r>
            <a:r>
              <a:rPr b="0" lang="en-IE" sz="3200" spc="-1" strike="noStrike">
                <a:latin typeface="Arial"/>
              </a:rPr>
              <a:t>elin</a:t>
            </a:r>
            <a:r>
              <a:rPr b="0" lang="en-IE" sz="3200" spc="-1" strike="noStrike">
                <a:latin typeface="Arial"/>
              </a:rPr>
              <a:t>e</a:t>
            </a:r>
            <a:endParaRPr b="0" lang="en-I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E" sz="4400" spc="-1" strike="noStrike">
                <a:latin typeface="Arial"/>
              </a:rPr>
              <a:t>Steps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70" name="TextShape 2"/>
          <p:cNvSpPr txBox="1"/>
          <p:nvPr/>
        </p:nvSpPr>
        <p:spPr>
          <a:xfrm>
            <a:off x="609480" y="1604520"/>
            <a:ext cx="5354280" cy="4515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Download files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fasterq-dump</a:t>
            </a:r>
            <a:endParaRPr b="0" lang="en-I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Quality control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fastqc</a:t>
            </a:r>
            <a:endParaRPr b="0" lang="en-I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Trimining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cutadapt</a:t>
            </a:r>
            <a:endParaRPr b="0" lang="en-I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Aligment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kalisto</a:t>
            </a:r>
            <a:endParaRPr b="0" lang="en-I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Analysis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DESeq2</a:t>
            </a:r>
            <a:endParaRPr b="0" lang="en-I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IE" sz="2800" spc="-1" strike="noStrike">
              <a:latin typeface="Arial"/>
            </a:endParaRPr>
          </a:p>
        </p:txBody>
      </p:sp>
      <p:sp>
        <p:nvSpPr>
          <p:cNvPr id="571" name="TextShape 3"/>
          <p:cNvSpPr txBox="1"/>
          <p:nvPr/>
        </p:nvSpPr>
        <p:spPr>
          <a:xfrm>
            <a:off x="6231960" y="1604520"/>
            <a:ext cx="5354280" cy="4803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Architecture:          x86_64</a:t>
            </a:r>
            <a:endParaRPr b="0" lang="en-I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CPU op-mode(s):        32-bit, 64-bit</a:t>
            </a:r>
            <a:endParaRPr b="0" lang="en-I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CPU(s):                16</a:t>
            </a:r>
            <a:endParaRPr b="0" lang="en-I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On-line CPU(s) list:   0-15</a:t>
            </a:r>
            <a:endParaRPr b="0" lang="en-I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Thread(s) per core:    2</a:t>
            </a:r>
            <a:endParaRPr b="0" lang="en-I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Core(s) per socket:    8</a:t>
            </a:r>
            <a:endParaRPr b="0" lang="en-I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Socket(s):             1</a:t>
            </a:r>
            <a:endParaRPr b="0" lang="en-I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Model name:            Intel(R) Xeon(R) CPU D-1541 @ 2.10GHz</a:t>
            </a:r>
            <a:endParaRPr b="0" lang="en-I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Totam RAM memory:  31G</a:t>
            </a:r>
            <a:endParaRPr b="0" lang="en-I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Shared RAM:  939M</a:t>
            </a:r>
            <a:endParaRPr b="0" lang="en-I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Swap memory : 15G</a:t>
            </a:r>
            <a:endParaRPr b="0" lang="en-I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4400" spc="-1" strike="noStrike">
                <a:latin typeface="Arial"/>
              </a:rPr>
              <a:t>Dif</a:t>
            </a:r>
            <a:r>
              <a:rPr b="0" lang="en-IE" sz="4400" spc="-1" strike="noStrike">
                <a:latin typeface="Arial"/>
              </a:rPr>
              <a:t>fer</a:t>
            </a:r>
            <a:r>
              <a:rPr b="0" lang="en-IE" sz="4400" spc="-1" strike="noStrike">
                <a:latin typeface="Arial"/>
              </a:rPr>
              <a:t>en</a:t>
            </a:r>
            <a:r>
              <a:rPr b="0" lang="en-IE" sz="4400" spc="-1" strike="noStrike">
                <a:latin typeface="Arial"/>
              </a:rPr>
              <a:t>tial </a:t>
            </a:r>
            <a:r>
              <a:rPr b="0" lang="en-IE" sz="4400" spc="-1" strike="noStrike">
                <a:latin typeface="Arial"/>
              </a:rPr>
              <a:t>Ex</a:t>
            </a:r>
            <a:r>
              <a:rPr b="0" lang="en-IE" sz="4400" spc="-1" strike="noStrike">
                <a:latin typeface="Arial"/>
              </a:rPr>
              <a:t>pr</a:t>
            </a:r>
            <a:r>
              <a:rPr b="0" lang="en-IE" sz="4400" spc="-1" strike="noStrike">
                <a:latin typeface="Arial"/>
              </a:rPr>
              <a:t>es</a:t>
            </a:r>
            <a:r>
              <a:rPr b="0" lang="en-IE" sz="4400" spc="-1" strike="noStrike">
                <a:latin typeface="Arial"/>
              </a:rPr>
              <a:t>sio</a:t>
            </a:r>
            <a:r>
              <a:rPr b="0" lang="en-IE" sz="4400" spc="-1" strike="noStrike">
                <a:latin typeface="Arial"/>
              </a:rPr>
              <a:t>n </a:t>
            </a:r>
            <a:r>
              <a:rPr b="0" lang="en-IE" sz="4400" spc="-1" strike="noStrike">
                <a:latin typeface="Arial"/>
              </a:rPr>
              <a:t>An</a:t>
            </a:r>
            <a:r>
              <a:rPr b="0" lang="en-IE" sz="4400" spc="-1" strike="noStrike">
                <a:latin typeface="Arial"/>
              </a:rPr>
              <a:t>aly</a:t>
            </a:r>
            <a:r>
              <a:rPr b="0" lang="en-IE" sz="4400" spc="-1" strike="noStrike">
                <a:latin typeface="Arial"/>
              </a:rPr>
              <a:t>sis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73" name="CustomShape 2"/>
          <p:cNvSpPr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3200" spc="-1" strike="noStrike">
                <a:latin typeface="Arial"/>
              </a:rPr>
              <a:t>Chapter </a:t>
            </a:r>
            <a:r>
              <a:rPr b="0" lang="en-IE" sz="3200" spc="-1" strike="noStrike">
                <a:latin typeface="Arial"/>
              </a:rPr>
              <a:t>Four: </a:t>
            </a:r>
            <a:r>
              <a:rPr b="0" lang="en-IE" sz="3200" spc="-1" strike="noStrike">
                <a:latin typeface="Arial"/>
              </a:rPr>
              <a:t>Progress</a:t>
            </a:r>
            <a:endParaRPr b="0" lang="en-I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TextShape 1"/>
          <p:cNvSpPr txBox="1"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E" sz="4400" spc="-1" strike="noStrike">
              <a:latin typeface="Arial"/>
            </a:endParaRPr>
          </a:p>
        </p:txBody>
      </p:sp>
      <p:pic>
        <p:nvPicPr>
          <p:cNvPr id="575" name="" descr=""/>
          <p:cNvPicPr/>
          <p:nvPr/>
        </p:nvPicPr>
        <p:blipFill>
          <a:blip r:embed="rId1"/>
          <a:stretch/>
        </p:blipFill>
        <p:spPr>
          <a:xfrm>
            <a:off x="460440" y="1555920"/>
            <a:ext cx="5875560" cy="3628080"/>
          </a:xfrm>
          <a:prstGeom prst="rect">
            <a:avLst/>
          </a:prstGeom>
          <a:ln>
            <a:noFill/>
          </a:ln>
        </p:spPr>
      </p:pic>
      <p:pic>
        <p:nvPicPr>
          <p:cNvPr id="576" name="" descr=""/>
          <p:cNvPicPr/>
          <p:nvPr/>
        </p:nvPicPr>
        <p:blipFill>
          <a:blip r:embed="rId2"/>
          <a:stretch/>
        </p:blipFill>
        <p:spPr>
          <a:xfrm>
            <a:off x="6076440" y="2779920"/>
            <a:ext cx="5875560" cy="3628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8CB73E0-A9C2-47D4-A7E2-CCA9E3F4FFCF}" type="slidenum">
              <a:rPr b="0" lang="en-IE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IE" sz="1200" spc="-1" strike="noStrike">
              <a:latin typeface="Arial"/>
            </a:endParaRPr>
          </a:p>
        </p:txBody>
      </p:sp>
      <p:sp>
        <p:nvSpPr>
          <p:cNvPr id="578" name="CustomShape 2"/>
          <p:cNvSpPr/>
          <p:nvPr/>
        </p:nvSpPr>
        <p:spPr>
          <a:xfrm>
            <a:off x="3456000" y="3096000"/>
            <a:ext cx="503964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50000"/>
              </a:lnSpc>
            </a:pPr>
            <a:r>
              <a:rPr b="0" lang="en-US" sz="3600" spc="-1" strike="noStrike">
                <a:solidFill>
                  <a:srgbClr val="102a73"/>
                </a:solidFill>
                <a:latin typeface="Arial"/>
                <a:ea typeface="Calibri"/>
              </a:rPr>
              <a:t>Algorithms</a:t>
            </a:r>
            <a:endParaRPr b="0" lang="en-IE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4400" spc="-1" strike="noStrike">
                <a:latin typeface="Arial"/>
              </a:rPr>
              <a:t>What does this project include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432" name="" descr=""/>
          <p:cNvPicPr/>
          <p:nvPr/>
        </p:nvPicPr>
        <p:blipFill>
          <a:blip r:embed="rId1"/>
          <a:stretch/>
        </p:blipFill>
        <p:spPr>
          <a:xfrm>
            <a:off x="2592000" y="1584000"/>
            <a:ext cx="6838200" cy="4790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Graph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opera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tions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80" name="CustomShape 2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374DA9A-865B-4E66-8BF4-1992B691393A}" type="slidenum">
              <a:rPr b="0" lang="en-IE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IE" sz="1200" spc="-1" strike="noStrike">
              <a:latin typeface="Arial"/>
            </a:endParaRPr>
          </a:p>
        </p:txBody>
      </p:sp>
      <p:sp>
        <p:nvSpPr>
          <p:cNvPr id="581" name="CustomShape 3"/>
          <p:cNvSpPr/>
          <p:nvPr/>
        </p:nvSpPr>
        <p:spPr>
          <a:xfrm>
            <a:off x="1158480" y="1265040"/>
            <a:ext cx="9142920" cy="458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200000"/>
              </a:lnSpc>
            </a:pPr>
            <a:r>
              <a:rPr b="1" lang="en-US" sz="3600" spc="-1" strike="noStrike">
                <a:solidFill>
                  <a:srgbClr val="333f4f"/>
                </a:solidFill>
                <a:latin typeface="Calibri"/>
                <a:ea typeface="DejaVu Sans"/>
              </a:rPr>
              <a:t>Similarity</a:t>
            </a:r>
            <a:endParaRPr b="0" lang="en-IE" sz="36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r>
              <a:rPr b="1" lang="en-US" sz="3600" spc="-1" strike="noStrike">
                <a:solidFill>
                  <a:srgbClr val="333f4f"/>
                </a:solidFill>
                <a:latin typeface="Calibri"/>
                <a:ea typeface="DejaVu Sans"/>
              </a:rPr>
              <a:t>Clusters</a:t>
            </a:r>
            <a:endParaRPr b="0" lang="en-IE" sz="3600" spc="-1" strike="noStrike">
              <a:latin typeface="Arial"/>
            </a:endParaRPr>
          </a:p>
          <a:p>
            <a:pPr>
              <a:lnSpc>
                <a:spcPct val="200000"/>
              </a:lnSpc>
            </a:pPr>
            <a:r>
              <a:rPr b="1" lang="en-US" sz="3600" spc="-1" strike="noStrike">
                <a:solidFill>
                  <a:srgbClr val="333f4f"/>
                </a:solidFill>
                <a:latin typeface="Calibri"/>
                <a:ea typeface="DejaVu Sans"/>
              </a:rPr>
              <a:t>Centralities</a:t>
            </a:r>
            <a:endParaRPr b="0" lang="en-IE" sz="3600" spc="-1" strike="noStrike">
              <a:latin typeface="Arial"/>
            </a:endParaRPr>
          </a:p>
        </p:txBody>
      </p:sp>
      <p:pic>
        <p:nvPicPr>
          <p:cNvPr id="582" name="Picture 2_6" descr="Operations on Graphs - Techie Me"/>
          <p:cNvPicPr/>
          <p:nvPr/>
        </p:nvPicPr>
        <p:blipFill>
          <a:blip r:embed="rId1"/>
          <a:srcRect l="47896" t="1941" r="2479" b="15784"/>
          <a:stretch/>
        </p:blipFill>
        <p:spPr>
          <a:xfrm>
            <a:off x="7216560" y="3837600"/>
            <a:ext cx="4697640" cy="2882880"/>
          </a:xfrm>
          <a:prstGeom prst="rect">
            <a:avLst/>
          </a:prstGeom>
          <a:ln>
            <a:noFill/>
          </a:ln>
        </p:spPr>
      </p:pic>
      <p:pic>
        <p:nvPicPr>
          <p:cNvPr id="583" name="Picture 2_10" descr="Operations on Graphs - Techie Me"/>
          <p:cNvPicPr/>
          <p:nvPr/>
        </p:nvPicPr>
        <p:blipFill>
          <a:blip r:embed="rId2"/>
          <a:srcRect l="1239" t="1941" r="54013" b="15784"/>
          <a:stretch/>
        </p:blipFill>
        <p:spPr>
          <a:xfrm>
            <a:off x="3845160" y="1612800"/>
            <a:ext cx="4235760" cy="2882880"/>
          </a:xfrm>
          <a:prstGeom prst="rect">
            <a:avLst/>
          </a:prstGeom>
          <a:ln>
            <a:noFill/>
          </a:ln>
        </p:spPr>
      </p:pic>
      <p:pic>
        <p:nvPicPr>
          <p:cNvPr id="584" name="Picture 6_1" descr=""/>
          <p:cNvPicPr/>
          <p:nvPr/>
        </p:nvPicPr>
        <p:blipFill>
          <a:blip r:embed="rId3"/>
          <a:srcRect l="44294" t="0" r="0" b="0"/>
          <a:stretch/>
        </p:blipFill>
        <p:spPr>
          <a:xfrm>
            <a:off x="8402040" y="2238120"/>
            <a:ext cx="1203480" cy="134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5" dur="indefinite" restart="never" nodeType="tmRoot">
          <p:childTnLst>
            <p:seq>
              <p:cTn id="156" dur="indefinite" nodeType="mainSeq">
                <p:childTnLst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4400" spc="-1" strike="noStrike">
                <a:latin typeface="Arial"/>
              </a:rPr>
              <a:t>Some </a:t>
            </a:r>
            <a:r>
              <a:rPr b="0" lang="en-IE" sz="4400" spc="-1" strike="noStrike">
                <a:latin typeface="Arial"/>
              </a:rPr>
              <a:t>Centra</a:t>
            </a:r>
            <a:r>
              <a:rPr b="0" lang="en-IE" sz="4400" spc="-1" strike="noStrike">
                <a:latin typeface="Arial"/>
              </a:rPr>
              <a:t>lities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586" name="" descr=""/>
          <p:cNvPicPr/>
          <p:nvPr/>
        </p:nvPicPr>
        <p:blipFill>
          <a:blip r:embed="rId1"/>
          <a:stretch/>
        </p:blipFill>
        <p:spPr>
          <a:xfrm>
            <a:off x="792000" y="1731600"/>
            <a:ext cx="8011440" cy="482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818EB61-AFB8-415B-A892-354D582E78BE}" type="slidenum">
              <a:rPr b="0" lang="en-IE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IE" sz="1200" spc="-1" strike="noStrike">
              <a:latin typeface="Arial"/>
            </a:endParaRPr>
          </a:p>
        </p:txBody>
      </p:sp>
      <p:sp>
        <p:nvSpPr>
          <p:cNvPr id="588" name="CustomShape 2"/>
          <p:cNvSpPr/>
          <p:nvPr/>
        </p:nvSpPr>
        <p:spPr>
          <a:xfrm>
            <a:off x="3456000" y="3096000"/>
            <a:ext cx="503964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50000"/>
              </a:lnSpc>
            </a:pPr>
            <a:r>
              <a:rPr b="0" lang="en-US" sz="3600" spc="-1" strike="noStrike">
                <a:solidFill>
                  <a:srgbClr val="102a73"/>
                </a:solidFill>
                <a:latin typeface="Arial"/>
                <a:ea typeface="Calibri"/>
              </a:rPr>
              <a:t>Future plans</a:t>
            </a:r>
            <a:endParaRPr b="0" lang="en-IE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" descr=""/>
          <p:cNvPicPr/>
          <p:nvPr/>
        </p:nvPicPr>
        <p:blipFill>
          <a:blip r:embed="rId1"/>
          <a:srcRect l="3342" t="6275" r="22829" b="12436"/>
          <a:stretch/>
        </p:blipFill>
        <p:spPr>
          <a:xfrm>
            <a:off x="468000" y="0"/>
            <a:ext cx="1107828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EC192A2-02DB-4C48-AD50-AB6C42C7E67E}" type="slidenum">
              <a:rPr b="0" lang="en-IE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IE" sz="1200" spc="-1" strike="noStrike">
              <a:latin typeface="Arial"/>
            </a:endParaRPr>
          </a:p>
        </p:txBody>
      </p:sp>
      <p:sp>
        <p:nvSpPr>
          <p:cNvPr id="591" name="CustomShape 2"/>
          <p:cNvSpPr/>
          <p:nvPr/>
        </p:nvSpPr>
        <p:spPr>
          <a:xfrm>
            <a:off x="3456000" y="3096000"/>
            <a:ext cx="503964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50000"/>
              </a:lnSpc>
            </a:pPr>
            <a:r>
              <a:rPr b="0" lang="en-US" sz="3600" spc="-1" strike="noStrike">
                <a:solidFill>
                  <a:srgbClr val="102a73"/>
                </a:solidFill>
                <a:latin typeface="Arial"/>
                <a:ea typeface="Calibri"/>
              </a:rPr>
              <a:t>Thank you</a:t>
            </a:r>
            <a:endParaRPr b="0" lang="en-IE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4400" spc="-1" strike="noStrike">
                <a:latin typeface="Arial"/>
              </a:rPr>
              <a:t>Key points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434" name="" descr=""/>
          <p:cNvPicPr/>
          <p:nvPr/>
        </p:nvPicPr>
        <p:blipFill>
          <a:blip r:embed="rId1"/>
          <a:srcRect l="26038" t="0" r="0" b="0"/>
          <a:stretch/>
        </p:blipFill>
        <p:spPr>
          <a:xfrm>
            <a:off x="2088000" y="1344600"/>
            <a:ext cx="7754040" cy="513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B418B2F-D70A-4AD4-B323-384C41EB629F}" type="slidenum">
              <a:rPr b="0" lang="en-IE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IE" sz="1200" spc="-1" strike="noStrike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3456000" y="3096000"/>
            <a:ext cx="503964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50000"/>
              </a:lnSpc>
            </a:pPr>
            <a:r>
              <a:rPr b="0" lang="en-US" sz="3600" spc="-1" strike="noStrike">
                <a:solidFill>
                  <a:srgbClr val="102a73"/>
                </a:solidFill>
                <a:latin typeface="Arial"/>
                <a:ea typeface="Calibri"/>
              </a:rPr>
              <a:t>Network Analysis</a:t>
            </a:r>
            <a:endParaRPr b="0" lang="en-IE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4400" spc="-1" strike="noStrike">
                <a:latin typeface="Arial"/>
              </a:rPr>
              <a:t>MiRNAs Graphs/Networks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38" name="CustomShape 2"/>
          <p:cNvSpPr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E" sz="3200" spc="-1" strike="noStrike">
                <a:latin typeface="Arial"/>
              </a:rPr>
              <a:t>Chapter One: Why Networks?</a:t>
            </a:r>
            <a:endParaRPr b="0" lang="en-I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Picture 2_0" descr="Illustration of miRNA target hub regulatory network. Once an miRNA... |  Download Scientific Diagram"/>
          <p:cNvPicPr/>
          <p:nvPr/>
        </p:nvPicPr>
        <p:blipFill>
          <a:blip r:embed="rId1"/>
          <a:stretch/>
        </p:blipFill>
        <p:spPr>
          <a:xfrm>
            <a:off x="3755160" y="250200"/>
            <a:ext cx="8095320" cy="6199560"/>
          </a:xfrm>
          <a:prstGeom prst="rect">
            <a:avLst/>
          </a:prstGeom>
          <a:ln>
            <a:noFill/>
          </a:ln>
        </p:spPr>
      </p:pic>
      <p:sp>
        <p:nvSpPr>
          <p:cNvPr id="440" name="CustomShape 1"/>
          <p:cNvSpPr/>
          <p:nvPr/>
        </p:nvSpPr>
        <p:spPr>
          <a:xfrm>
            <a:off x="1158480" y="1265040"/>
            <a:ext cx="2715840" cy="458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33f4f"/>
                </a:solidFill>
                <a:latin typeface="Calibri"/>
                <a:ea typeface="DejaVu Sans"/>
              </a:rPr>
              <a:t>Regulatory Networks</a:t>
            </a:r>
            <a:endParaRPr b="0" lang="en-IE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Picture 2_1" descr="Illustration of miRNA target hub regulatory network. Once an miRNA... |  Download Scientific Diagram"/>
          <p:cNvPicPr/>
          <p:nvPr/>
        </p:nvPicPr>
        <p:blipFill>
          <a:blip r:embed="rId1"/>
          <a:stretch/>
        </p:blipFill>
        <p:spPr>
          <a:xfrm>
            <a:off x="3755160" y="250200"/>
            <a:ext cx="8095320" cy="6199560"/>
          </a:xfrm>
          <a:prstGeom prst="rect">
            <a:avLst/>
          </a:prstGeom>
          <a:ln>
            <a:noFill/>
          </a:ln>
        </p:spPr>
      </p:pic>
      <p:sp>
        <p:nvSpPr>
          <p:cNvPr id="442" name="CustomShape 1"/>
          <p:cNvSpPr/>
          <p:nvPr/>
        </p:nvSpPr>
        <p:spPr>
          <a:xfrm>
            <a:off x="1158480" y="1265040"/>
            <a:ext cx="2715840" cy="458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f4f"/>
                </a:solidFill>
                <a:latin typeface="Calibri"/>
                <a:ea typeface="DejaVu Sans"/>
              </a:rPr>
              <a:t>Regulatory Networks</a:t>
            </a:r>
            <a:endParaRPr b="0" lang="en-IE" sz="3200" spc="-1" strike="noStrike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4642200" y="1265040"/>
            <a:ext cx="863280" cy="814680"/>
          </a:xfrm>
          <a:prstGeom prst="ellipse">
            <a:avLst/>
          </a:prstGeom>
          <a:solidFill>
            <a:srgbClr val="5b9bd5"/>
          </a:solidFill>
          <a:ln w="76320">
            <a:solidFill>
              <a:srgbClr val="102a7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3"/>
          <p:cNvSpPr/>
          <p:nvPr/>
        </p:nvSpPr>
        <p:spPr>
          <a:xfrm>
            <a:off x="7671240" y="1265040"/>
            <a:ext cx="863280" cy="814680"/>
          </a:xfrm>
          <a:prstGeom prst="ellipse">
            <a:avLst/>
          </a:prstGeom>
          <a:solidFill>
            <a:srgbClr val="5b9bd5"/>
          </a:solidFill>
          <a:ln w="76320">
            <a:solidFill>
              <a:srgbClr val="102a7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4"/>
          <p:cNvSpPr/>
          <p:nvPr/>
        </p:nvSpPr>
        <p:spPr>
          <a:xfrm>
            <a:off x="9968040" y="1265040"/>
            <a:ext cx="863280" cy="814680"/>
          </a:xfrm>
          <a:prstGeom prst="ellipse">
            <a:avLst/>
          </a:prstGeom>
          <a:solidFill>
            <a:srgbClr val="5b9bd5"/>
          </a:solidFill>
          <a:ln w="76320">
            <a:solidFill>
              <a:srgbClr val="102a7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5"/>
          <p:cNvSpPr/>
          <p:nvPr/>
        </p:nvSpPr>
        <p:spPr>
          <a:xfrm>
            <a:off x="5506560" y="5532120"/>
            <a:ext cx="1166400" cy="1166400"/>
          </a:xfrm>
          <a:prstGeom prst="ellipse">
            <a:avLst/>
          </a:prstGeom>
          <a:solidFill>
            <a:srgbClr val="6743ed"/>
          </a:solidFill>
          <a:ln w="76320">
            <a:solidFill>
              <a:srgbClr val="102a7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6"/>
          <p:cNvSpPr/>
          <p:nvPr/>
        </p:nvSpPr>
        <p:spPr>
          <a:xfrm>
            <a:off x="7367760" y="5532120"/>
            <a:ext cx="1166400" cy="1166400"/>
          </a:xfrm>
          <a:prstGeom prst="ellipse">
            <a:avLst/>
          </a:prstGeom>
          <a:solidFill>
            <a:srgbClr val="6743ed"/>
          </a:solidFill>
          <a:ln w="76320">
            <a:solidFill>
              <a:srgbClr val="102a7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7"/>
          <p:cNvSpPr/>
          <p:nvPr/>
        </p:nvSpPr>
        <p:spPr>
          <a:xfrm>
            <a:off x="9228960" y="5532120"/>
            <a:ext cx="1166400" cy="1166400"/>
          </a:xfrm>
          <a:prstGeom prst="ellipse">
            <a:avLst/>
          </a:prstGeom>
          <a:solidFill>
            <a:srgbClr val="6743ed"/>
          </a:solidFill>
          <a:ln w="76320">
            <a:solidFill>
              <a:srgbClr val="102a7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8"/>
          <p:cNvSpPr/>
          <p:nvPr/>
        </p:nvSpPr>
        <p:spPr>
          <a:xfrm>
            <a:off x="4235040" y="167400"/>
            <a:ext cx="701640" cy="701640"/>
          </a:xfrm>
          <a:prstGeom prst="ellipse">
            <a:avLst/>
          </a:prstGeom>
          <a:solidFill>
            <a:srgbClr val="6743ed"/>
          </a:solidFill>
          <a:ln w="76320">
            <a:solidFill>
              <a:srgbClr val="102a7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9"/>
          <p:cNvSpPr/>
          <p:nvPr/>
        </p:nvSpPr>
        <p:spPr>
          <a:xfrm>
            <a:off x="5506560" y="163440"/>
            <a:ext cx="701640" cy="701640"/>
          </a:xfrm>
          <a:prstGeom prst="ellipse">
            <a:avLst/>
          </a:prstGeom>
          <a:solidFill>
            <a:srgbClr val="6743ed"/>
          </a:solidFill>
          <a:ln w="76320">
            <a:solidFill>
              <a:srgbClr val="102a7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10"/>
          <p:cNvSpPr/>
          <p:nvPr/>
        </p:nvSpPr>
        <p:spPr>
          <a:xfrm>
            <a:off x="6904800" y="159120"/>
            <a:ext cx="701640" cy="701640"/>
          </a:xfrm>
          <a:prstGeom prst="ellipse">
            <a:avLst/>
          </a:prstGeom>
          <a:solidFill>
            <a:srgbClr val="6743ed"/>
          </a:solidFill>
          <a:ln w="76320">
            <a:solidFill>
              <a:srgbClr val="102a7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11"/>
          <p:cNvSpPr/>
          <p:nvPr/>
        </p:nvSpPr>
        <p:spPr>
          <a:xfrm>
            <a:off x="9476280" y="151200"/>
            <a:ext cx="701640" cy="701640"/>
          </a:xfrm>
          <a:prstGeom prst="ellipse">
            <a:avLst/>
          </a:prstGeom>
          <a:solidFill>
            <a:srgbClr val="6743ed"/>
          </a:solidFill>
          <a:ln w="76320">
            <a:solidFill>
              <a:srgbClr val="102a7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12"/>
          <p:cNvSpPr/>
          <p:nvPr/>
        </p:nvSpPr>
        <p:spPr>
          <a:xfrm>
            <a:off x="10593000" y="146880"/>
            <a:ext cx="701640" cy="701640"/>
          </a:xfrm>
          <a:prstGeom prst="ellipse">
            <a:avLst/>
          </a:prstGeom>
          <a:solidFill>
            <a:srgbClr val="6743ed"/>
          </a:solidFill>
          <a:ln w="76320">
            <a:solidFill>
              <a:srgbClr val="102a7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13"/>
          <p:cNvSpPr/>
          <p:nvPr/>
        </p:nvSpPr>
        <p:spPr>
          <a:xfrm>
            <a:off x="4692240" y="2840760"/>
            <a:ext cx="863280" cy="814680"/>
          </a:xfrm>
          <a:prstGeom prst="ellipse">
            <a:avLst/>
          </a:prstGeom>
          <a:solidFill>
            <a:srgbClr val="5b9bd5"/>
          </a:solidFill>
          <a:ln w="76320">
            <a:solidFill>
              <a:srgbClr val="102a7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14"/>
          <p:cNvSpPr/>
          <p:nvPr/>
        </p:nvSpPr>
        <p:spPr>
          <a:xfrm>
            <a:off x="10431720" y="2855160"/>
            <a:ext cx="863280" cy="814680"/>
          </a:xfrm>
          <a:prstGeom prst="ellipse">
            <a:avLst/>
          </a:prstGeom>
          <a:solidFill>
            <a:srgbClr val="5b9bd5"/>
          </a:solidFill>
          <a:ln w="76320">
            <a:solidFill>
              <a:srgbClr val="102a7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15"/>
          <p:cNvSpPr/>
          <p:nvPr/>
        </p:nvSpPr>
        <p:spPr>
          <a:xfrm>
            <a:off x="7617600" y="2897280"/>
            <a:ext cx="701640" cy="701640"/>
          </a:xfrm>
          <a:prstGeom prst="ellipse">
            <a:avLst/>
          </a:prstGeom>
          <a:solidFill>
            <a:srgbClr val="6743ed"/>
          </a:solidFill>
          <a:ln w="76320">
            <a:solidFill>
              <a:srgbClr val="102a7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16"/>
          <p:cNvSpPr/>
          <p:nvPr/>
        </p:nvSpPr>
        <p:spPr>
          <a:xfrm flipH="1" flipV="1">
            <a:off x="5554800" y="3245760"/>
            <a:ext cx="206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17"/>
          <p:cNvSpPr/>
          <p:nvPr/>
        </p:nvSpPr>
        <p:spPr>
          <a:xfrm>
            <a:off x="8320680" y="3248640"/>
            <a:ext cx="210996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18"/>
          <p:cNvSpPr/>
          <p:nvPr/>
        </p:nvSpPr>
        <p:spPr>
          <a:xfrm flipH="1">
            <a:off x="6501600" y="3600000"/>
            <a:ext cx="1464840" cy="210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19"/>
          <p:cNvSpPr/>
          <p:nvPr/>
        </p:nvSpPr>
        <p:spPr>
          <a:xfrm flipH="1">
            <a:off x="7943760" y="3600000"/>
            <a:ext cx="23040" cy="210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20"/>
          <p:cNvSpPr/>
          <p:nvPr/>
        </p:nvSpPr>
        <p:spPr>
          <a:xfrm>
            <a:off x="8024040" y="3656520"/>
            <a:ext cx="1361880" cy="204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21"/>
          <p:cNvSpPr/>
          <p:nvPr/>
        </p:nvSpPr>
        <p:spPr>
          <a:xfrm flipH="1">
            <a:off x="10395360" y="2080800"/>
            <a:ext cx="2160" cy="116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22"/>
          <p:cNvSpPr/>
          <p:nvPr/>
        </p:nvSpPr>
        <p:spPr>
          <a:xfrm>
            <a:off x="8408880" y="1961280"/>
            <a:ext cx="2021760" cy="130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23"/>
          <p:cNvSpPr/>
          <p:nvPr/>
        </p:nvSpPr>
        <p:spPr>
          <a:xfrm>
            <a:off x="5074560" y="2080800"/>
            <a:ext cx="4860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24"/>
          <p:cNvSpPr/>
          <p:nvPr/>
        </p:nvSpPr>
        <p:spPr>
          <a:xfrm>
            <a:off x="4586400" y="870120"/>
            <a:ext cx="218520" cy="52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25"/>
          <p:cNvSpPr/>
          <p:nvPr/>
        </p:nvSpPr>
        <p:spPr>
          <a:xfrm flipH="1" flipV="1">
            <a:off x="4833360" y="765720"/>
            <a:ext cx="238680" cy="49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26"/>
          <p:cNvSpPr/>
          <p:nvPr/>
        </p:nvSpPr>
        <p:spPr>
          <a:xfrm flipV="1">
            <a:off x="5379840" y="863640"/>
            <a:ext cx="477000" cy="51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27"/>
          <p:cNvSpPr/>
          <p:nvPr/>
        </p:nvSpPr>
        <p:spPr>
          <a:xfrm flipH="1">
            <a:off x="5073120" y="844200"/>
            <a:ext cx="523440" cy="41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28"/>
          <p:cNvSpPr/>
          <p:nvPr/>
        </p:nvSpPr>
        <p:spPr>
          <a:xfrm>
            <a:off x="7256160" y="861840"/>
            <a:ext cx="463320" cy="213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29"/>
          <p:cNvSpPr/>
          <p:nvPr/>
        </p:nvSpPr>
        <p:spPr>
          <a:xfrm>
            <a:off x="7504560" y="759240"/>
            <a:ext cx="291960" cy="62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30"/>
          <p:cNvSpPr/>
          <p:nvPr/>
        </p:nvSpPr>
        <p:spPr>
          <a:xfrm>
            <a:off x="9827640" y="853920"/>
            <a:ext cx="350280" cy="63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31"/>
          <p:cNvSpPr/>
          <p:nvPr/>
        </p:nvSpPr>
        <p:spPr>
          <a:xfrm flipH="1">
            <a:off x="10704240" y="849600"/>
            <a:ext cx="237600" cy="53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32"/>
          <p:cNvSpPr/>
          <p:nvPr/>
        </p:nvSpPr>
        <p:spPr>
          <a:xfrm flipH="1" rot="20767200">
            <a:off x="3601080" y="758160"/>
            <a:ext cx="2994480" cy="5691600"/>
          </a:xfrm>
          <a:prstGeom prst="arc">
            <a:avLst>
              <a:gd name="adj1" fmla="val 16200000"/>
              <a:gd name="adj2" fmla="val 5138130"/>
            </a:avLst>
          </a:prstGeom>
          <a:noFill/>
          <a:ln w="76320">
            <a:solidFill>
              <a:srgbClr val="000000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0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5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1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4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nodeType="withEffect" fill="hold" presetClass="exit" presetID="10">
                                  <p:stCondLst>
                                    <p:cond delay="25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99" dur="1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8064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2022-03-25T15:01:36Z</dcterms:created>
  <dc:creator>Administrator</dc:creator>
  <dc:description/>
  <dc:language>en-IE</dc:language>
  <cp:lastModifiedBy/>
  <dcterms:modified xsi:type="dcterms:W3CDTF">2022-10-09T20:51:09Z</dcterms:modified>
  <cp:revision>106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19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66</vt:i4>
  </property>
</Properties>
</file>